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259" r:id="rId2"/>
    <p:sldId id="370" r:id="rId3"/>
    <p:sldId id="371" r:id="rId4"/>
    <p:sldId id="260" r:id="rId5"/>
    <p:sldId id="384" r:id="rId6"/>
    <p:sldId id="261" r:id="rId7"/>
    <p:sldId id="262" r:id="rId8"/>
    <p:sldId id="263" r:id="rId9"/>
    <p:sldId id="264" r:id="rId10"/>
    <p:sldId id="265" r:id="rId11"/>
    <p:sldId id="266" r:id="rId12"/>
    <p:sldId id="362" r:id="rId13"/>
    <p:sldId id="363" r:id="rId14"/>
    <p:sldId id="364" r:id="rId15"/>
    <p:sldId id="365" r:id="rId16"/>
    <p:sldId id="273" r:id="rId17"/>
    <p:sldId id="274" r:id="rId18"/>
    <p:sldId id="275" r:id="rId19"/>
    <p:sldId id="276" r:id="rId20"/>
    <p:sldId id="277" r:id="rId21"/>
    <p:sldId id="278" r:id="rId22"/>
    <p:sldId id="367" r:id="rId23"/>
    <p:sldId id="284" r:id="rId24"/>
    <p:sldId id="291" r:id="rId25"/>
    <p:sldId id="292" r:id="rId26"/>
    <p:sldId id="293" r:id="rId27"/>
    <p:sldId id="294" r:id="rId28"/>
    <p:sldId id="295" r:id="rId29"/>
    <p:sldId id="296" r:id="rId30"/>
    <p:sldId id="297" r:id="rId31"/>
    <p:sldId id="298" r:id="rId32"/>
    <p:sldId id="300" r:id="rId33"/>
    <p:sldId id="301" r:id="rId34"/>
    <p:sldId id="302" r:id="rId35"/>
    <p:sldId id="304" r:id="rId36"/>
    <p:sldId id="305" r:id="rId37"/>
    <p:sldId id="306" r:id="rId38"/>
    <p:sldId id="307" r:id="rId39"/>
    <p:sldId id="308" r:id="rId40"/>
    <p:sldId id="310" r:id="rId41"/>
    <p:sldId id="311" r:id="rId42"/>
    <p:sldId id="312" r:id="rId43"/>
    <p:sldId id="313" r:id="rId44"/>
    <p:sldId id="314" r:id="rId45"/>
    <p:sldId id="317" r:id="rId46"/>
    <p:sldId id="318" r:id="rId47"/>
    <p:sldId id="319" r:id="rId48"/>
    <p:sldId id="320" r:id="rId49"/>
    <p:sldId id="321" r:id="rId50"/>
    <p:sldId id="323" r:id="rId51"/>
    <p:sldId id="324" r:id="rId52"/>
    <p:sldId id="326" r:id="rId53"/>
    <p:sldId id="327" r:id="rId54"/>
    <p:sldId id="328" r:id="rId55"/>
    <p:sldId id="329" r:id="rId56"/>
    <p:sldId id="330" r:id="rId57"/>
    <p:sldId id="331" r:id="rId58"/>
    <p:sldId id="332" r:id="rId59"/>
    <p:sldId id="333" r:id="rId60"/>
    <p:sldId id="334" r:id="rId61"/>
    <p:sldId id="335" r:id="rId62"/>
    <p:sldId id="336" r:id="rId63"/>
    <p:sldId id="339" r:id="rId64"/>
    <p:sldId id="340" r:id="rId65"/>
    <p:sldId id="341" r:id="rId66"/>
    <p:sldId id="287" r:id="rId67"/>
    <p:sldId id="288" r:id="rId68"/>
    <p:sldId id="289" r:id="rId69"/>
    <p:sldId id="290" r:id="rId70"/>
    <p:sldId id="283"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5" r:id="rId85"/>
    <p:sldId id="356" r:id="rId86"/>
    <p:sldId id="360" r:id="rId87"/>
    <p:sldId id="361" r:id="rId88"/>
    <p:sldId id="368" r:id="rId89"/>
    <p:sldId id="372" r:id="rId90"/>
    <p:sldId id="373" r:id="rId91"/>
    <p:sldId id="374" r:id="rId92"/>
    <p:sldId id="378" r:id="rId93"/>
    <p:sldId id="381" r:id="rId94"/>
    <p:sldId id="382" r:id="rId95"/>
    <p:sldId id="38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63B9F7-882B-81E1-6C57-A4B15EF249A5}" v="191" dt="2025-06-30T08:02:28.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p:cViewPr varScale="1">
        <p:scale>
          <a:sx n="77" d="100"/>
          <a:sy n="77" d="100"/>
        </p:scale>
        <p:origin x="76" y="248"/>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2F3E4513-3342-4F83-B3C1-C64F62BF690E}" type="presOf" srcId="{09995D18-05F5-4A4B-8F9A-27E4833C6620}" destId="{F61E8516-DE3F-4AE9-AE50-9F42F39BFAD3}" srcOrd="0" destOrd="0" presId="urn:microsoft.com/office/officeart/2005/8/layout/vList2"/>
    <dgm:cxn modelId="{D0FB2C57-0F15-44A1-83CB-8EED1558DAAB}" type="presOf" srcId="{90AED077-85C4-46EA-B5F8-30BF070D360B}" destId="{B898B381-A99B-40FA-B837-D80DC4A60493}" srcOrd="0" destOrd="0" presId="urn:microsoft.com/office/officeart/2005/8/layout/vList2"/>
    <dgm:cxn modelId="{34318F54-0AA8-4B8B-BB4B-ABD5CC727297}"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dgm:style>
          <a:lnRef idx="1">
            <a:schemeClr val="accent2"/>
          </a:lnRef>
          <a:fillRef idx="2">
            <a:schemeClr val="accent2"/>
          </a:fillRef>
          <a:effectRef idx="1">
            <a:schemeClr val="accent2"/>
          </a:effectRef>
          <a:fontRef idx="minor">
            <a:schemeClr val="dk1"/>
          </a:fontRef>
        </dgm:style>
      </dgm:prSet>
      <dgm:spPr/>
      <dgm:t>
        <a:bodyPr/>
        <a:lstStyle/>
        <a:p>
          <a:r>
            <a:rPr lang="en-US" b="1" dirty="0">
              <a:latin typeface="+mj-lt"/>
              <a:ea typeface="Times New Roman" panose="02020603050405020304" pitchFamily="18" charset="0"/>
              <a:cs typeface="Times New Roman" panose="02020603050405020304" pitchFamily="18" charset="0"/>
            </a:rPr>
            <a:t>PO8 : Ethics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3265D01E-1B47-4815-9083-C1342C7ED3A5}" type="presOf" srcId="{E7AAAF9E-D416-49AE-8611-65377A7DE939}" destId="{CD5036F8-A246-4E6A-8921-20C367BBB964}"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A81FF9BE-A991-4D64-917C-858A87E649AE}" type="presOf" srcId="{1B644E16-AACD-4612-92E0-D46EF4ECB879}" destId="{B22A3E1F-BDC2-4FC3-B056-77BC1F86A5BC}" srcOrd="0" destOrd="0" presId="urn:microsoft.com/office/officeart/2005/8/layout/vList2"/>
    <dgm:cxn modelId="{ABB982E2-904D-423A-8B72-1AE265A47C30}"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dgm:style>
          <a:lnRef idx="1">
            <a:schemeClr val="accent2"/>
          </a:lnRef>
          <a:fillRef idx="2">
            <a:schemeClr val="accent2"/>
          </a:fillRef>
          <a:effectRef idx="1">
            <a:schemeClr val="accent2"/>
          </a:effectRef>
          <a:fontRef idx="minor">
            <a:schemeClr val="dk1"/>
          </a:fontRef>
        </dgm:style>
      </dgm:prSet>
      <dgm:spPr/>
      <dgm:t>
        <a:bodyPr/>
        <a:lstStyle/>
        <a:p>
          <a:r>
            <a:rPr lang="en-US" b="1" dirty="0">
              <a:latin typeface="+mj-lt"/>
              <a:ea typeface="Times New Roman" panose="02020603050405020304" pitchFamily="18" charset="0"/>
              <a:cs typeface="Times New Roman" panose="02020603050405020304" pitchFamily="18" charset="0"/>
            </a:rPr>
            <a:t>PO9 : Individual and teamwork</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2E70D30C-DF34-474C-8E2D-10C81D2ECA57}" type="presOf" srcId="{FCBD3793-394C-48FC-B28C-1D09533E7BA0}" destId="{8C029958-E145-4D8C-B815-F42AE9B5E6DF}" srcOrd="0" destOrd="0" presId="urn:microsoft.com/office/officeart/2005/8/layout/vList2"/>
    <dgm:cxn modelId="{64920B3B-E076-4AEF-BDA4-9EF98B5114F8}" type="presOf" srcId="{FF45E94E-C528-4C21-A29D-573922B4ED68}" destId="{45C93CBB-046D-43CD-9356-3FC8771C32AF}" srcOrd="0" destOrd="0" presId="urn:microsoft.com/office/officeart/2005/8/layout/vList2"/>
    <dgm:cxn modelId="{C68CCCD8-9FFD-40B2-A336-F635ECFF9721}"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dgm:style>
          <a:lnRef idx="1">
            <a:schemeClr val="accent2"/>
          </a:lnRef>
          <a:fillRef idx="2">
            <a:schemeClr val="accent2"/>
          </a:fillRef>
          <a:effectRef idx="1">
            <a:schemeClr val="accent2"/>
          </a:effectRef>
          <a:fontRef idx="minor">
            <a:schemeClr val="dk1"/>
          </a:fontRef>
        </dgm:style>
      </dgm:prSet>
      <dgm:spPr/>
      <dgm:t>
        <a:bodyPr/>
        <a:lstStyle/>
        <a:p>
          <a:r>
            <a:rPr lang="en-IN" b="1" dirty="0">
              <a:latin typeface="+mj-lt"/>
            </a:rPr>
            <a:t>PO10 : </a:t>
          </a:r>
          <a:r>
            <a:rPr lang="en-US" b="1" dirty="0">
              <a:latin typeface="+mj-lt"/>
              <a:ea typeface="Times New Roman" panose="02020603050405020304" pitchFamily="18" charset="0"/>
              <a:cs typeface="Times New Roman" panose="02020603050405020304" pitchFamily="18" charset="0"/>
            </a:rPr>
            <a:t>Communication</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C19B5B16-6706-47B1-9748-FFF77E9A2A15}" srcId="{CA3BDE70-45F2-45D1-A9F8-5ADC9B616F85}" destId="{F2B2203F-2FAE-49B7-A1D5-9CD1B5127346}" srcOrd="0" destOrd="0" parTransId="{0C5F4077-1886-4CF9-AD59-B820AE05ADC7}" sibTransId="{470CA956-F82D-44F7-AFF1-5655BDBD69D3}"/>
    <dgm:cxn modelId="{FF260761-F8D4-4F0B-9FB1-360C55D6C259}" type="presOf" srcId="{CA3BDE70-45F2-45D1-A9F8-5ADC9B616F85}" destId="{BAD57889-E122-4358-BE0C-A1CC3A735F9B}" srcOrd="0" destOrd="0" presId="urn:microsoft.com/office/officeart/2005/8/layout/vList2"/>
    <dgm:cxn modelId="{A9DB9187-956C-49CA-A831-A2F93EB0D264}" type="presOf" srcId="{F2B2203F-2FAE-49B7-A1D5-9CD1B5127346}" destId="{54692D58-280A-4A5B-8ABB-4AA8C3D0C486}" srcOrd="0" destOrd="0" presId="urn:microsoft.com/office/officeart/2005/8/layout/vList2"/>
    <dgm:cxn modelId="{A0A281C9-66FC-456B-A50E-0128C25A4AA5}"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dgm:style>
          <a:lnRef idx="1">
            <a:schemeClr val="accent2"/>
          </a:lnRef>
          <a:fillRef idx="2">
            <a:schemeClr val="accent2"/>
          </a:fillRef>
          <a:effectRef idx="1">
            <a:schemeClr val="accent2"/>
          </a:effectRef>
          <a:fontRef idx="minor">
            <a:schemeClr val="dk1"/>
          </a:fontRef>
        </dgm:style>
      </dgm:prSet>
      <dgm:spPr/>
      <dgm:t>
        <a:bodyPr/>
        <a:lstStyle/>
        <a:p>
          <a:r>
            <a:rPr lang="en-US" b="1" dirty="0">
              <a:latin typeface="+mj-lt"/>
              <a:ea typeface="Times New Roman" panose="02020603050405020304" pitchFamily="18" charset="0"/>
              <a:cs typeface="Times New Roman" panose="02020603050405020304" pitchFamily="18" charset="0"/>
            </a:rPr>
            <a:t>PO11 : Project management and finance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Y="2600">
        <dgm:presLayoutVars>
          <dgm:chMax val="0"/>
          <dgm:bulletEnabled val="1"/>
        </dgm:presLayoutVars>
      </dgm:prSet>
      <dgm:spPr/>
    </dgm:pt>
  </dgm:ptLst>
  <dgm:cxnLst>
    <dgm:cxn modelId="{404F6A03-CB82-42F3-BAFB-C910BE505C78}" type="presOf" srcId="{502B59D9-8C99-44C9-B85F-4596BFA6E16F}" destId="{3EED7F0D-5C80-4479-905C-E79E88227593}" srcOrd="0" destOrd="0" presId="urn:microsoft.com/office/officeart/2005/8/layout/vList2"/>
    <dgm:cxn modelId="{C0A7060B-E306-436C-82D8-E1BE2F57219E}" srcId="{0803BEA6-810A-46C8-899C-70229B268BB8}" destId="{502B59D9-8C99-44C9-B85F-4596BFA6E16F}" srcOrd="0" destOrd="0" parTransId="{9D2B8A0D-F6D2-4C03-871B-3A7AAE296648}" sibTransId="{1F2A8542-A15A-4424-AE39-080E22955215}"/>
    <dgm:cxn modelId="{41B4BAEC-C2A4-4D57-9DFC-BCBB403562D9}" type="presOf" srcId="{0803BEA6-810A-46C8-899C-70229B268BB8}" destId="{E298B721-E1B9-4CD4-8B1A-4950CC157D9F}" srcOrd="0" destOrd="0" presId="urn:microsoft.com/office/officeart/2005/8/layout/vList2"/>
    <dgm:cxn modelId="{9FAEAAFE-EE2B-487C-9B1F-47762481DB0C}"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tyle>
          <a:lnRef idx="1">
            <a:schemeClr val="accent2"/>
          </a:lnRef>
          <a:fillRef idx="2">
            <a:schemeClr val="accent2"/>
          </a:fillRef>
          <a:effectRef idx="1">
            <a:schemeClr val="accent2"/>
          </a:effectRef>
          <a:fontRef idx="minor">
            <a:schemeClr val="dk1"/>
          </a:fontRef>
        </dgm:style>
      </dgm:prSet>
      <dgm:spPr/>
      <dgm:t>
        <a:bodyPr/>
        <a:lstStyle/>
        <a:p>
          <a:r>
            <a:rPr lang="en-US" sz="2000" b="1" dirty="0">
              <a:latin typeface="+mj-lt"/>
              <a:ea typeface="Times New Roman" panose="02020603050405020304" pitchFamily="18" charset="0"/>
              <a:cs typeface="Times New Roman" panose="02020603050405020304" pitchFamily="18" charset="0"/>
            </a:rPr>
            <a:t>PO12 : Life-long learning</a:t>
          </a:r>
          <a:endParaRPr lang="en-IN" sz="2000" dirty="0"/>
        </a:p>
      </dgm:t>
    </dgm:pt>
    <dgm:pt modelId="{3AF0BA7F-DD77-44E2-A6BF-C585D5079A71}" type="parTrans" cxnId="{CA989CB1-55E9-41C4-929C-8340165DAC8F}">
      <dgm:prSet/>
      <dgm:spPr/>
      <dgm:t>
        <a:bodyPr/>
        <a:lstStyle/>
        <a:p>
          <a:endParaRPr lang="en-IN" sz="2000"/>
        </a:p>
      </dgm:t>
    </dgm:pt>
    <dgm:pt modelId="{C1BF92C5-17F2-4305-A1F3-8B3F1D8CBFFC}" type="sibTrans" cxnId="{CA989CB1-55E9-41C4-929C-8340165DAC8F}">
      <dgm:prSet/>
      <dgm:spPr/>
      <dgm:t>
        <a:bodyPr/>
        <a:lstStyle/>
        <a:p>
          <a:endParaRPr lang="en-IN" sz="2000"/>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X="-19492" custLinFactNeighborY="-87110">
        <dgm:presLayoutVars>
          <dgm:chMax val="0"/>
          <dgm:bulletEnabled val="1"/>
        </dgm:presLayoutVars>
      </dgm:prSet>
      <dgm:spPr/>
    </dgm:pt>
  </dgm:ptLst>
  <dgm:cxnLst>
    <dgm:cxn modelId="{68C50200-8E43-42B4-B377-7BDA369B4DFE}" type="presOf" srcId="{FBA19F7D-578A-464D-ADE6-D3D08AEFD9D5}" destId="{6CC17462-A62E-4245-BFD1-F10DCB528333}" srcOrd="0" destOrd="0" presId="urn:microsoft.com/office/officeart/2005/8/layout/vList2"/>
    <dgm:cxn modelId="{74553303-E661-4C17-86DC-4D900DC81FD6}" type="presOf" srcId="{EBCFF2A5-481F-4662-8A7E-7E8F303E314D}" destId="{52F828C4-77A4-4B43-9441-70FA5F9DF12E}"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B2D4A26C-EEDE-4677-8891-BD02D8219D0D}"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dgm:style>
          <a:lnRef idx="1">
            <a:schemeClr val="accent2"/>
          </a:lnRef>
          <a:fillRef idx="2">
            <a:schemeClr val="accent2"/>
          </a:fillRef>
          <a:effectRef idx="1">
            <a:schemeClr val="accent2"/>
          </a:effectRef>
          <a:fontRef idx="minor">
            <a:schemeClr val="dk1"/>
          </a:fontRef>
        </dgm:style>
      </dgm:prSet>
      <dgm:spPr/>
      <dgm:t>
        <a:bodyPr/>
        <a:lstStyle/>
        <a:p>
          <a:r>
            <a:rPr lang="en-IN" b="1" dirty="0"/>
            <a:t>PO1 : </a:t>
          </a:r>
          <a:r>
            <a:rPr lang="en-US" b="1" dirty="0"/>
            <a:t>Engineering Knowledge</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235FA966-C47A-4BCB-AAED-54A261FD7D2F}" srcId="{9A6AA7B5-1491-47C8-85E4-E5E8FDD6D065}" destId="{02C141FE-9ABF-48FD-9848-42A0EFA33222}" srcOrd="0" destOrd="0" parTransId="{293B506A-CB52-4629-804F-4EA81B2C3153}" sibTransId="{22F57173-271F-4897-B456-2A1AE73C488C}"/>
    <dgm:cxn modelId="{A4ADEF84-E5CD-4F92-9B1F-6822CF6D7B27}" type="presOf" srcId="{02C141FE-9ABF-48FD-9848-42A0EFA33222}" destId="{AEDD9097-4AFF-4D2E-9357-46583571353B}" srcOrd="0" destOrd="0" presId="urn:microsoft.com/office/officeart/2005/8/layout/vList2"/>
    <dgm:cxn modelId="{CC1F75FD-9EAC-41D8-A2A8-873F024853E3}" type="presOf" srcId="{9A6AA7B5-1491-47C8-85E4-E5E8FDD6D065}" destId="{685F4F69-7D82-4DED-A9A8-7071B724DF07}" srcOrd="0" destOrd="0" presId="urn:microsoft.com/office/officeart/2005/8/layout/vList2"/>
    <dgm:cxn modelId="{B525FA8F-E0B3-4BED-B78D-6EE33D4F7801}"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644E16-AACD-4612-92E0-D46EF4ECB879}"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E7AAAF9E-D416-49AE-8611-65377A7DE939}">
      <dgm:prSet>
        <dgm:style>
          <a:lnRef idx="1">
            <a:schemeClr val="accent2"/>
          </a:lnRef>
          <a:fillRef idx="2">
            <a:schemeClr val="accent2"/>
          </a:fillRef>
          <a:effectRef idx="1">
            <a:schemeClr val="accent2"/>
          </a:effectRef>
          <a:fontRef idx="minor">
            <a:schemeClr val="dk1"/>
          </a:fontRef>
        </dgm:style>
      </dgm:prSet>
      <dgm:spPr/>
      <dgm:t>
        <a:bodyPr/>
        <a:lstStyle/>
        <a:p>
          <a:r>
            <a:rPr lang="en-US" b="1" dirty="0"/>
            <a:t>PO2 : Problem Analysis</a:t>
          </a:r>
          <a:endParaRPr lang="en-IN" dirty="0"/>
        </a:p>
      </dgm:t>
    </dgm:pt>
    <dgm:pt modelId="{5C719D1D-8A96-404E-AB5C-11562DFC1D30}" type="parTrans" cxnId="{EADE17B7-FE92-4EA7-A469-F698C8E6940A}">
      <dgm:prSet/>
      <dgm:spPr/>
      <dgm:t>
        <a:bodyPr/>
        <a:lstStyle/>
        <a:p>
          <a:endParaRPr lang="en-IN"/>
        </a:p>
      </dgm:t>
    </dgm:pt>
    <dgm:pt modelId="{AF8B5B03-720E-47F1-8D53-0E882540183D}" type="sibTrans" cxnId="{EADE17B7-FE92-4EA7-A469-F698C8E6940A}">
      <dgm:prSet/>
      <dgm:spPr/>
      <dgm:t>
        <a:bodyPr/>
        <a:lstStyle/>
        <a:p>
          <a:endParaRPr lang="en-IN"/>
        </a:p>
      </dgm:t>
    </dgm:pt>
    <dgm:pt modelId="{B22A3E1F-BDC2-4FC3-B056-77BC1F86A5BC}" type="pres">
      <dgm:prSet presAssocID="{1B644E16-AACD-4612-92E0-D46EF4ECB879}" presName="linear" presStyleCnt="0">
        <dgm:presLayoutVars>
          <dgm:animLvl val="lvl"/>
          <dgm:resizeHandles val="exact"/>
        </dgm:presLayoutVars>
      </dgm:prSet>
      <dgm:spPr/>
    </dgm:pt>
    <dgm:pt modelId="{CD5036F8-A246-4E6A-8921-20C367BBB964}" type="pres">
      <dgm:prSet presAssocID="{E7AAAF9E-D416-49AE-8611-65377A7DE939}" presName="parentText" presStyleLbl="node1" presStyleIdx="0" presStyleCnt="1">
        <dgm:presLayoutVars>
          <dgm:chMax val="0"/>
          <dgm:bulletEnabled val="1"/>
        </dgm:presLayoutVars>
      </dgm:prSet>
      <dgm:spPr/>
    </dgm:pt>
  </dgm:ptLst>
  <dgm:cxnLst>
    <dgm:cxn modelId="{C8C39A92-5F67-4C0A-9789-BF297EBD7329}" type="presOf" srcId="{E7AAAF9E-D416-49AE-8611-65377A7DE939}" destId="{CD5036F8-A246-4E6A-8921-20C367BBB964}" srcOrd="0" destOrd="0" presId="urn:microsoft.com/office/officeart/2005/8/layout/vList2"/>
    <dgm:cxn modelId="{83085EA4-46A9-490A-B0C2-AFC222480091}" type="presOf" srcId="{1B644E16-AACD-4612-92E0-D46EF4ECB879}" destId="{B22A3E1F-BDC2-4FC3-B056-77BC1F86A5BC}" srcOrd="0" destOrd="0" presId="urn:microsoft.com/office/officeart/2005/8/layout/vList2"/>
    <dgm:cxn modelId="{EADE17B7-FE92-4EA7-A469-F698C8E6940A}" srcId="{1B644E16-AACD-4612-92E0-D46EF4ECB879}" destId="{E7AAAF9E-D416-49AE-8611-65377A7DE939}" srcOrd="0" destOrd="0" parTransId="{5C719D1D-8A96-404E-AB5C-11562DFC1D30}" sibTransId="{AF8B5B03-720E-47F1-8D53-0E882540183D}"/>
    <dgm:cxn modelId="{244A0B53-DB76-4F26-AABA-DAC1FA5A1ABB}" type="presParOf" srcId="{B22A3E1F-BDC2-4FC3-B056-77BC1F86A5BC}" destId="{CD5036F8-A246-4E6A-8921-20C367BBB964}"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45E94E-C528-4C21-A29D-573922B4ED6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CBD3793-394C-48FC-B28C-1D09533E7BA0}">
      <dgm:prSet>
        <dgm:style>
          <a:lnRef idx="1">
            <a:schemeClr val="accent2"/>
          </a:lnRef>
          <a:fillRef idx="2">
            <a:schemeClr val="accent2"/>
          </a:fillRef>
          <a:effectRef idx="1">
            <a:schemeClr val="accent2"/>
          </a:effectRef>
          <a:fontRef idx="minor">
            <a:schemeClr val="dk1"/>
          </a:fontRef>
        </dgm:style>
      </dgm:prSet>
      <dgm:spPr/>
      <dgm:t>
        <a:bodyPr/>
        <a:lstStyle/>
        <a:p>
          <a:r>
            <a:rPr lang="en-IN" b="1" dirty="0"/>
            <a:t>PO3 : </a:t>
          </a:r>
          <a:r>
            <a:rPr lang="en-US" b="1" dirty="0"/>
            <a:t>Design/Development of solutions</a:t>
          </a:r>
          <a:endParaRPr lang="en-IN" dirty="0"/>
        </a:p>
      </dgm:t>
    </dgm:pt>
    <dgm:pt modelId="{3C3BF590-E539-434F-BC04-7F5815B84D60}" type="parTrans" cxnId="{27D07304-FB48-42DA-9A97-1D607D0CE964}">
      <dgm:prSet/>
      <dgm:spPr/>
      <dgm:t>
        <a:bodyPr/>
        <a:lstStyle/>
        <a:p>
          <a:endParaRPr lang="en-IN"/>
        </a:p>
      </dgm:t>
    </dgm:pt>
    <dgm:pt modelId="{6BA01F92-7F7A-4713-B56A-6F20FAAB3645}" type="sibTrans" cxnId="{27D07304-FB48-42DA-9A97-1D607D0CE964}">
      <dgm:prSet/>
      <dgm:spPr/>
      <dgm:t>
        <a:bodyPr/>
        <a:lstStyle/>
        <a:p>
          <a:endParaRPr lang="en-IN"/>
        </a:p>
      </dgm:t>
    </dgm:pt>
    <dgm:pt modelId="{45C93CBB-046D-43CD-9356-3FC8771C32AF}" type="pres">
      <dgm:prSet presAssocID="{FF45E94E-C528-4C21-A29D-573922B4ED68}" presName="linear" presStyleCnt="0">
        <dgm:presLayoutVars>
          <dgm:animLvl val="lvl"/>
          <dgm:resizeHandles val="exact"/>
        </dgm:presLayoutVars>
      </dgm:prSet>
      <dgm:spPr/>
    </dgm:pt>
    <dgm:pt modelId="{8C029958-E145-4D8C-B815-F42AE9B5E6DF}" type="pres">
      <dgm:prSet presAssocID="{FCBD3793-394C-48FC-B28C-1D09533E7BA0}" presName="parentText" presStyleLbl="node1" presStyleIdx="0" presStyleCnt="1">
        <dgm:presLayoutVars>
          <dgm:chMax val="0"/>
          <dgm:bulletEnabled val="1"/>
        </dgm:presLayoutVars>
      </dgm:prSet>
      <dgm:spPr/>
    </dgm:pt>
  </dgm:ptLst>
  <dgm:cxnLst>
    <dgm:cxn modelId="{27D07304-FB48-42DA-9A97-1D607D0CE964}" srcId="{FF45E94E-C528-4C21-A29D-573922B4ED68}" destId="{FCBD3793-394C-48FC-B28C-1D09533E7BA0}" srcOrd="0" destOrd="0" parTransId="{3C3BF590-E539-434F-BC04-7F5815B84D60}" sibTransId="{6BA01F92-7F7A-4713-B56A-6F20FAAB3645}"/>
    <dgm:cxn modelId="{62C9BA47-17BD-419D-B912-8648FB782C69}" type="presOf" srcId="{FF45E94E-C528-4C21-A29D-573922B4ED68}" destId="{45C93CBB-046D-43CD-9356-3FC8771C32AF}" srcOrd="0" destOrd="0" presId="urn:microsoft.com/office/officeart/2005/8/layout/vList2"/>
    <dgm:cxn modelId="{71EB1758-198A-44CC-A98F-46749A1E2CBF}" type="presOf" srcId="{FCBD3793-394C-48FC-B28C-1D09533E7BA0}" destId="{8C029958-E145-4D8C-B815-F42AE9B5E6DF}" srcOrd="0" destOrd="0" presId="urn:microsoft.com/office/officeart/2005/8/layout/vList2"/>
    <dgm:cxn modelId="{DBC8B3EA-1CAF-4B01-9637-4D1CEF452180}" type="presParOf" srcId="{45C93CBB-046D-43CD-9356-3FC8771C32AF}" destId="{8C029958-E145-4D8C-B815-F42AE9B5E6DF}"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3BDE70-45F2-45D1-A9F8-5ADC9B616F8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2B2203F-2FAE-49B7-A1D5-9CD1B5127346}">
      <dgm:prSet>
        <dgm:style>
          <a:lnRef idx="1">
            <a:schemeClr val="accent2"/>
          </a:lnRef>
          <a:fillRef idx="2">
            <a:schemeClr val="accent2"/>
          </a:fillRef>
          <a:effectRef idx="1">
            <a:schemeClr val="accent2"/>
          </a:effectRef>
          <a:fontRef idx="minor">
            <a:schemeClr val="dk1"/>
          </a:fontRef>
        </dgm:style>
      </dgm:prSet>
      <dgm:spPr/>
      <dgm:t>
        <a:bodyPr/>
        <a:lstStyle/>
        <a:p>
          <a:r>
            <a:rPr lang="en-US" b="1" dirty="0"/>
            <a:t>PO4 : Conduct Investigations of complex problems</a:t>
          </a:r>
          <a:endParaRPr lang="en-IN" dirty="0"/>
        </a:p>
      </dgm:t>
    </dgm:pt>
    <dgm:pt modelId="{0C5F4077-1886-4CF9-AD59-B820AE05ADC7}" type="parTrans" cxnId="{C19B5B16-6706-47B1-9748-FFF77E9A2A15}">
      <dgm:prSet/>
      <dgm:spPr/>
      <dgm:t>
        <a:bodyPr/>
        <a:lstStyle/>
        <a:p>
          <a:endParaRPr lang="en-IN"/>
        </a:p>
      </dgm:t>
    </dgm:pt>
    <dgm:pt modelId="{470CA956-F82D-44F7-AFF1-5655BDBD69D3}" type="sibTrans" cxnId="{C19B5B16-6706-47B1-9748-FFF77E9A2A15}">
      <dgm:prSet/>
      <dgm:spPr/>
      <dgm:t>
        <a:bodyPr/>
        <a:lstStyle/>
        <a:p>
          <a:endParaRPr lang="en-IN"/>
        </a:p>
      </dgm:t>
    </dgm:pt>
    <dgm:pt modelId="{BAD57889-E122-4358-BE0C-A1CC3A735F9B}" type="pres">
      <dgm:prSet presAssocID="{CA3BDE70-45F2-45D1-A9F8-5ADC9B616F85}" presName="linear" presStyleCnt="0">
        <dgm:presLayoutVars>
          <dgm:animLvl val="lvl"/>
          <dgm:resizeHandles val="exact"/>
        </dgm:presLayoutVars>
      </dgm:prSet>
      <dgm:spPr/>
    </dgm:pt>
    <dgm:pt modelId="{54692D58-280A-4A5B-8ABB-4AA8C3D0C486}" type="pres">
      <dgm:prSet presAssocID="{F2B2203F-2FAE-49B7-A1D5-9CD1B5127346}" presName="parentText" presStyleLbl="node1" presStyleIdx="0" presStyleCnt="1">
        <dgm:presLayoutVars>
          <dgm:chMax val="0"/>
          <dgm:bulletEnabled val="1"/>
        </dgm:presLayoutVars>
      </dgm:prSet>
      <dgm:spPr/>
    </dgm:pt>
  </dgm:ptLst>
  <dgm:cxnLst>
    <dgm:cxn modelId="{5449AD0A-F320-4DD7-892A-4F974E670D3B}" type="presOf" srcId="{CA3BDE70-45F2-45D1-A9F8-5ADC9B616F85}" destId="{BAD57889-E122-4358-BE0C-A1CC3A735F9B}" srcOrd="0" destOrd="0" presId="urn:microsoft.com/office/officeart/2005/8/layout/vList2"/>
    <dgm:cxn modelId="{C19B5B16-6706-47B1-9748-FFF77E9A2A15}" srcId="{CA3BDE70-45F2-45D1-A9F8-5ADC9B616F85}" destId="{F2B2203F-2FAE-49B7-A1D5-9CD1B5127346}" srcOrd="0" destOrd="0" parTransId="{0C5F4077-1886-4CF9-AD59-B820AE05ADC7}" sibTransId="{470CA956-F82D-44F7-AFF1-5655BDBD69D3}"/>
    <dgm:cxn modelId="{64871C2D-C901-4AB3-9E6C-1EBDA300F7BA}" type="presOf" srcId="{F2B2203F-2FAE-49B7-A1D5-9CD1B5127346}" destId="{54692D58-280A-4A5B-8ABB-4AA8C3D0C486}" srcOrd="0" destOrd="0" presId="urn:microsoft.com/office/officeart/2005/8/layout/vList2"/>
    <dgm:cxn modelId="{7399F811-7414-4354-A3B6-FD56412C310A}" type="presParOf" srcId="{BAD57889-E122-4358-BE0C-A1CC3A735F9B}" destId="{54692D58-280A-4A5B-8ABB-4AA8C3D0C486}" srcOrd="0" destOrd="0" presId="urn:microsoft.com/office/officeart/2005/8/layout/vList2"/>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3BEA6-810A-46C8-899C-70229B268BB8}"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502B59D9-8C99-44C9-B85F-4596BFA6E16F}">
      <dgm:prSet>
        <dgm:style>
          <a:lnRef idx="1">
            <a:schemeClr val="accent2"/>
          </a:lnRef>
          <a:fillRef idx="2">
            <a:schemeClr val="accent2"/>
          </a:fillRef>
          <a:effectRef idx="1">
            <a:schemeClr val="accent2"/>
          </a:effectRef>
          <a:fontRef idx="minor">
            <a:schemeClr val="dk1"/>
          </a:fontRef>
        </dgm:style>
      </dgm:prSet>
      <dgm:spPr/>
      <dgm:t>
        <a:bodyPr/>
        <a:lstStyle/>
        <a:p>
          <a:r>
            <a:rPr lang="en-IN" b="1" dirty="0"/>
            <a:t>PO5 : </a:t>
          </a:r>
          <a:r>
            <a:rPr lang="en-US" b="1" dirty="0"/>
            <a:t>Modern tool usage</a:t>
          </a:r>
          <a:endParaRPr lang="en-IN" dirty="0"/>
        </a:p>
      </dgm:t>
    </dgm:pt>
    <dgm:pt modelId="{9D2B8A0D-F6D2-4C03-871B-3A7AAE296648}" type="parTrans" cxnId="{C0A7060B-E306-436C-82D8-E1BE2F57219E}">
      <dgm:prSet/>
      <dgm:spPr/>
      <dgm:t>
        <a:bodyPr/>
        <a:lstStyle/>
        <a:p>
          <a:endParaRPr lang="en-IN"/>
        </a:p>
      </dgm:t>
    </dgm:pt>
    <dgm:pt modelId="{1F2A8542-A15A-4424-AE39-080E22955215}" type="sibTrans" cxnId="{C0A7060B-E306-436C-82D8-E1BE2F57219E}">
      <dgm:prSet/>
      <dgm:spPr/>
      <dgm:t>
        <a:bodyPr/>
        <a:lstStyle/>
        <a:p>
          <a:endParaRPr lang="en-IN"/>
        </a:p>
      </dgm:t>
    </dgm:pt>
    <dgm:pt modelId="{E298B721-E1B9-4CD4-8B1A-4950CC157D9F}" type="pres">
      <dgm:prSet presAssocID="{0803BEA6-810A-46C8-899C-70229B268BB8}" presName="linear" presStyleCnt="0">
        <dgm:presLayoutVars>
          <dgm:animLvl val="lvl"/>
          <dgm:resizeHandles val="exact"/>
        </dgm:presLayoutVars>
      </dgm:prSet>
      <dgm:spPr/>
    </dgm:pt>
    <dgm:pt modelId="{3EED7F0D-5C80-4479-905C-E79E88227593}" type="pres">
      <dgm:prSet presAssocID="{502B59D9-8C99-44C9-B85F-4596BFA6E16F}" presName="parentText" presStyleLbl="node1" presStyleIdx="0" presStyleCnt="1" custLinFactNeighborX="0" custLinFactNeighborY="2075">
        <dgm:presLayoutVars>
          <dgm:chMax val="0"/>
          <dgm:bulletEnabled val="1"/>
        </dgm:presLayoutVars>
      </dgm:prSet>
      <dgm:spPr/>
    </dgm:pt>
  </dgm:ptLst>
  <dgm:cxnLst>
    <dgm:cxn modelId="{C0A7060B-E306-436C-82D8-E1BE2F57219E}" srcId="{0803BEA6-810A-46C8-899C-70229B268BB8}" destId="{502B59D9-8C99-44C9-B85F-4596BFA6E16F}" srcOrd="0" destOrd="0" parTransId="{9D2B8A0D-F6D2-4C03-871B-3A7AAE296648}" sibTransId="{1F2A8542-A15A-4424-AE39-080E22955215}"/>
    <dgm:cxn modelId="{52752EB1-07EE-4F9A-9F33-6B028622330C}" type="presOf" srcId="{502B59D9-8C99-44C9-B85F-4596BFA6E16F}" destId="{3EED7F0D-5C80-4479-905C-E79E88227593}" srcOrd="0" destOrd="0" presId="urn:microsoft.com/office/officeart/2005/8/layout/vList2"/>
    <dgm:cxn modelId="{9F859DC4-9BA1-4EDF-B35B-FAC9B608A89A}" type="presOf" srcId="{0803BEA6-810A-46C8-899C-70229B268BB8}" destId="{E298B721-E1B9-4CD4-8B1A-4950CC157D9F}" srcOrd="0" destOrd="0" presId="urn:microsoft.com/office/officeart/2005/8/layout/vList2"/>
    <dgm:cxn modelId="{9D2C4CE7-BC4F-42C5-8084-634CAC6FA43B}" type="presParOf" srcId="{E298B721-E1B9-4CD4-8B1A-4950CC157D9F}" destId="{3EED7F0D-5C80-4479-905C-E79E88227593}" srcOrd="0" destOrd="0" presId="urn:microsoft.com/office/officeart/2005/8/layout/vList2"/>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CFF2A5-481F-4662-8A7E-7E8F303E31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FBA19F7D-578A-464D-ADE6-D3D08AEFD9D5}">
      <dgm:prSet custT="1">
        <dgm:style>
          <a:lnRef idx="1">
            <a:schemeClr val="accent2"/>
          </a:lnRef>
          <a:fillRef idx="2">
            <a:schemeClr val="accent2"/>
          </a:fillRef>
          <a:effectRef idx="1">
            <a:schemeClr val="accent2"/>
          </a:effectRef>
          <a:fontRef idx="minor">
            <a:schemeClr val="dk1"/>
          </a:fontRef>
        </dgm:style>
      </dgm:prSet>
      <dgm:spPr/>
      <dgm:t>
        <a:bodyPr/>
        <a:lstStyle/>
        <a:p>
          <a:r>
            <a:rPr lang="en-US" sz="2800" b="1" dirty="0"/>
            <a:t>PO6 : The engineer and society</a:t>
          </a:r>
          <a:endParaRPr lang="en-IN" sz="2800" dirty="0"/>
        </a:p>
      </dgm:t>
    </dgm:pt>
    <dgm:pt modelId="{3AF0BA7F-DD77-44E2-A6BF-C585D5079A71}" type="parTrans" cxnId="{CA989CB1-55E9-41C4-929C-8340165DAC8F}">
      <dgm:prSet/>
      <dgm:spPr/>
      <dgm:t>
        <a:bodyPr/>
        <a:lstStyle/>
        <a:p>
          <a:endParaRPr lang="en-IN"/>
        </a:p>
      </dgm:t>
    </dgm:pt>
    <dgm:pt modelId="{C1BF92C5-17F2-4305-A1F3-8B3F1D8CBFFC}" type="sibTrans" cxnId="{CA989CB1-55E9-41C4-929C-8340165DAC8F}">
      <dgm:prSet/>
      <dgm:spPr/>
      <dgm:t>
        <a:bodyPr/>
        <a:lstStyle/>
        <a:p>
          <a:endParaRPr lang="en-IN"/>
        </a:p>
      </dgm:t>
    </dgm:pt>
    <dgm:pt modelId="{52F828C4-77A4-4B43-9441-70FA5F9DF12E}" type="pres">
      <dgm:prSet presAssocID="{EBCFF2A5-481F-4662-8A7E-7E8F303E314D}" presName="linear" presStyleCnt="0">
        <dgm:presLayoutVars>
          <dgm:animLvl val="lvl"/>
          <dgm:resizeHandles val="exact"/>
        </dgm:presLayoutVars>
      </dgm:prSet>
      <dgm:spPr/>
    </dgm:pt>
    <dgm:pt modelId="{6CC17462-A62E-4245-BFD1-F10DCB528333}" type="pres">
      <dgm:prSet presAssocID="{FBA19F7D-578A-464D-ADE6-D3D08AEFD9D5}" presName="parentText" presStyleLbl="node1" presStyleIdx="0" presStyleCnt="1" custScaleY="212886" custLinFactNeighborY="4529">
        <dgm:presLayoutVars>
          <dgm:chMax val="0"/>
          <dgm:bulletEnabled val="1"/>
        </dgm:presLayoutVars>
      </dgm:prSet>
      <dgm:spPr/>
    </dgm:pt>
  </dgm:ptLst>
  <dgm:cxnLst>
    <dgm:cxn modelId="{5285D157-982A-4583-8928-6173705611F5}" type="presOf" srcId="{FBA19F7D-578A-464D-ADE6-D3D08AEFD9D5}" destId="{6CC17462-A62E-4245-BFD1-F10DCB528333}" srcOrd="0" destOrd="0" presId="urn:microsoft.com/office/officeart/2005/8/layout/vList2"/>
    <dgm:cxn modelId="{CA989CB1-55E9-41C4-929C-8340165DAC8F}" srcId="{EBCFF2A5-481F-4662-8A7E-7E8F303E314D}" destId="{FBA19F7D-578A-464D-ADE6-D3D08AEFD9D5}" srcOrd="0" destOrd="0" parTransId="{3AF0BA7F-DD77-44E2-A6BF-C585D5079A71}" sibTransId="{C1BF92C5-17F2-4305-A1F3-8B3F1D8CBFFC}"/>
    <dgm:cxn modelId="{6D57C4CA-95A0-40CF-90E2-ACDB744DFDDB}" type="presOf" srcId="{EBCFF2A5-481F-4662-8A7E-7E8F303E314D}" destId="{52F828C4-77A4-4B43-9441-70FA5F9DF12E}" srcOrd="0" destOrd="0" presId="urn:microsoft.com/office/officeart/2005/8/layout/vList2"/>
    <dgm:cxn modelId="{EF29619B-9E31-4F68-B585-714819BDDAAE}" type="presParOf" srcId="{52F828C4-77A4-4B43-9441-70FA5F9DF12E}" destId="{6CC17462-A62E-4245-BFD1-F10DCB528333}" srcOrd="0" destOrd="0" presId="urn:microsoft.com/office/officeart/2005/8/layout/vList2"/>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995D18-05F5-4A4B-8F9A-27E4833C662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90AED077-85C4-46EA-B5F8-30BF070D360B}">
      <dgm:prSet custT="1"/>
      <dgm:spPr>
        <a:solidFill>
          <a:schemeClr val="accent6">
            <a:lumMod val="75000"/>
          </a:schemeClr>
        </a:solidFill>
      </dgm:spPr>
      <dgm:t>
        <a:bodyPr/>
        <a:lstStyle/>
        <a:p>
          <a:r>
            <a:rPr lang="en-US" sz="2800" b="1" dirty="0"/>
            <a:t>Engineering Graduates will be able to</a:t>
          </a:r>
          <a:r>
            <a:rPr lang="en-US" sz="2800" dirty="0"/>
            <a:t>:</a:t>
          </a:r>
          <a:endParaRPr lang="en-IN" sz="2800" dirty="0"/>
        </a:p>
      </dgm:t>
    </dgm:pt>
    <dgm:pt modelId="{1E0C8B89-16C6-4880-8B09-06C9D70EBF80}" type="parTrans" cxnId="{B048A809-CB6A-4592-A8D6-3FCFFDFA9564}">
      <dgm:prSet/>
      <dgm:spPr/>
      <dgm:t>
        <a:bodyPr/>
        <a:lstStyle/>
        <a:p>
          <a:endParaRPr lang="en-IN"/>
        </a:p>
      </dgm:t>
    </dgm:pt>
    <dgm:pt modelId="{E50D95E2-F091-4315-B45F-5F68BA43AB8B}" type="sibTrans" cxnId="{B048A809-CB6A-4592-A8D6-3FCFFDFA9564}">
      <dgm:prSet/>
      <dgm:spPr/>
      <dgm:t>
        <a:bodyPr/>
        <a:lstStyle/>
        <a:p>
          <a:endParaRPr lang="en-IN"/>
        </a:p>
      </dgm:t>
    </dgm:pt>
    <dgm:pt modelId="{F61E8516-DE3F-4AE9-AE50-9F42F39BFAD3}" type="pres">
      <dgm:prSet presAssocID="{09995D18-05F5-4A4B-8F9A-27E4833C6620}" presName="linear" presStyleCnt="0">
        <dgm:presLayoutVars>
          <dgm:animLvl val="lvl"/>
          <dgm:resizeHandles val="exact"/>
        </dgm:presLayoutVars>
      </dgm:prSet>
      <dgm:spPr/>
    </dgm:pt>
    <dgm:pt modelId="{B898B381-A99B-40FA-B837-D80DC4A60493}" type="pres">
      <dgm:prSet presAssocID="{90AED077-85C4-46EA-B5F8-30BF070D360B}" presName="parentText" presStyleLbl="node1" presStyleIdx="0" presStyleCnt="1" custScaleY="217306">
        <dgm:presLayoutVars>
          <dgm:chMax val="0"/>
          <dgm:bulletEnabled val="1"/>
        </dgm:presLayoutVars>
      </dgm:prSet>
      <dgm:spPr/>
    </dgm:pt>
  </dgm:ptLst>
  <dgm:cxnLst>
    <dgm:cxn modelId="{B048A809-CB6A-4592-A8D6-3FCFFDFA9564}" srcId="{09995D18-05F5-4A4B-8F9A-27E4833C6620}" destId="{90AED077-85C4-46EA-B5F8-30BF070D360B}" srcOrd="0" destOrd="0" parTransId="{1E0C8B89-16C6-4880-8B09-06C9D70EBF80}" sibTransId="{E50D95E2-F091-4315-B45F-5F68BA43AB8B}"/>
    <dgm:cxn modelId="{F248680B-E1C8-48CA-AE5F-56D24621BC5C}" type="presOf" srcId="{09995D18-05F5-4A4B-8F9A-27E4833C6620}" destId="{F61E8516-DE3F-4AE9-AE50-9F42F39BFAD3}" srcOrd="0" destOrd="0" presId="urn:microsoft.com/office/officeart/2005/8/layout/vList2"/>
    <dgm:cxn modelId="{DDD20548-2217-40D7-AD3D-D74FAC746A2A}" type="presOf" srcId="{90AED077-85C4-46EA-B5F8-30BF070D360B}" destId="{B898B381-A99B-40FA-B837-D80DC4A60493}" srcOrd="0" destOrd="0" presId="urn:microsoft.com/office/officeart/2005/8/layout/vList2"/>
    <dgm:cxn modelId="{67DBEA56-1FBB-45FB-A033-E05D543507F0}" type="presParOf" srcId="{F61E8516-DE3F-4AE9-AE50-9F42F39BFAD3}" destId="{B898B381-A99B-40FA-B837-D80DC4A6049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A6AA7B5-1491-47C8-85E4-E5E8FDD6D06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IN"/>
        </a:p>
      </dgm:t>
    </dgm:pt>
    <dgm:pt modelId="{02C141FE-9ABF-48FD-9848-42A0EFA33222}">
      <dgm:prSet>
        <dgm:style>
          <a:lnRef idx="1">
            <a:schemeClr val="accent2"/>
          </a:lnRef>
          <a:fillRef idx="2">
            <a:schemeClr val="accent2"/>
          </a:fillRef>
          <a:effectRef idx="1">
            <a:schemeClr val="accent2"/>
          </a:effectRef>
          <a:fontRef idx="minor">
            <a:schemeClr val="dk1"/>
          </a:fontRef>
        </dgm:style>
      </dgm:prSet>
      <dgm:spPr/>
      <dgm:t>
        <a:bodyPr/>
        <a:lstStyle/>
        <a:p>
          <a:r>
            <a:rPr lang="en-IN" b="1" dirty="0">
              <a:latin typeface="+mj-lt"/>
            </a:rPr>
            <a:t>PO7 : </a:t>
          </a:r>
          <a:r>
            <a:rPr lang="en-US" b="1" dirty="0">
              <a:latin typeface="+mj-lt"/>
              <a:ea typeface="Calibri" panose="020F0502020204030204" pitchFamily="34" charset="0"/>
            </a:rPr>
            <a:t>Environment and sustainability</a:t>
          </a:r>
          <a:endParaRPr lang="en-IN" dirty="0"/>
        </a:p>
      </dgm:t>
    </dgm:pt>
    <dgm:pt modelId="{293B506A-CB52-4629-804F-4EA81B2C3153}" type="parTrans" cxnId="{235FA966-C47A-4BCB-AAED-54A261FD7D2F}">
      <dgm:prSet/>
      <dgm:spPr/>
      <dgm:t>
        <a:bodyPr/>
        <a:lstStyle/>
        <a:p>
          <a:endParaRPr lang="en-IN"/>
        </a:p>
      </dgm:t>
    </dgm:pt>
    <dgm:pt modelId="{22F57173-271F-4897-B456-2A1AE73C488C}" type="sibTrans" cxnId="{235FA966-C47A-4BCB-AAED-54A261FD7D2F}">
      <dgm:prSet/>
      <dgm:spPr/>
      <dgm:t>
        <a:bodyPr/>
        <a:lstStyle/>
        <a:p>
          <a:endParaRPr lang="en-IN"/>
        </a:p>
      </dgm:t>
    </dgm:pt>
    <dgm:pt modelId="{685F4F69-7D82-4DED-A9A8-7071B724DF07}" type="pres">
      <dgm:prSet presAssocID="{9A6AA7B5-1491-47C8-85E4-E5E8FDD6D065}" presName="linear" presStyleCnt="0">
        <dgm:presLayoutVars>
          <dgm:animLvl val="lvl"/>
          <dgm:resizeHandles val="exact"/>
        </dgm:presLayoutVars>
      </dgm:prSet>
      <dgm:spPr/>
    </dgm:pt>
    <dgm:pt modelId="{AEDD9097-4AFF-4D2E-9357-46583571353B}" type="pres">
      <dgm:prSet presAssocID="{02C141FE-9ABF-48FD-9848-42A0EFA33222}" presName="parentText" presStyleLbl="node1" presStyleIdx="0" presStyleCnt="1">
        <dgm:presLayoutVars>
          <dgm:chMax val="0"/>
          <dgm:bulletEnabled val="1"/>
        </dgm:presLayoutVars>
      </dgm:prSet>
      <dgm:spPr/>
    </dgm:pt>
  </dgm:ptLst>
  <dgm:cxnLst>
    <dgm:cxn modelId="{7419783B-DB17-41C8-AF89-F703C78F0F1E}" type="presOf" srcId="{9A6AA7B5-1491-47C8-85E4-E5E8FDD6D065}" destId="{685F4F69-7D82-4DED-A9A8-7071B724DF07}" srcOrd="0" destOrd="0" presId="urn:microsoft.com/office/officeart/2005/8/layout/vList2"/>
    <dgm:cxn modelId="{235FA966-C47A-4BCB-AAED-54A261FD7D2F}" srcId="{9A6AA7B5-1491-47C8-85E4-E5E8FDD6D065}" destId="{02C141FE-9ABF-48FD-9848-42A0EFA33222}" srcOrd="0" destOrd="0" parTransId="{293B506A-CB52-4629-804F-4EA81B2C3153}" sibTransId="{22F57173-271F-4897-B456-2A1AE73C488C}"/>
    <dgm:cxn modelId="{C4CEA8F2-E784-4101-B863-AFD162644AD3}" type="presOf" srcId="{02C141FE-9ABF-48FD-9848-42A0EFA33222}" destId="{AEDD9097-4AFF-4D2E-9357-46583571353B}" srcOrd="0" destOrd="0" presId="urn:microsoft.com/office/officeart/2005/8/layout/vList2"/>
    <dgm:cxn modelId="{FFFED8BD-A1A9-4E50-86C0-454D6B28FAA9}" type="presParOf" srcId="{685F4F69-7D82-4DED-A9A8-7071B724DF07}" destId="{AEDD9097-4AFF-4D2E-9357-46583571353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298"/>
          <a:ext cx="7391400" cy="610594"/>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29807" y="30105"/>
        <a:ext cx="7331786" cy="5509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0213"/>
          <a:ext cx="7086599" cy="50368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PO8 : Ethics</a:t>
          </a:r>
          <a:endParaRPr lang="en-IN" sz="2100" kern="1200" dirty="0"/>
        </a:p>
      </dsp:txBody>
      <dsp:txXfrm>
        <a:off x="24588" y="34801"/>
        <a:ext cx="7037423" cy="4545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0213"/>
          <a:ext cx="7086599" cy="50368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PO9 : Individual and teamwork</a:t>
          </a:r>
          <a:endParaRPr lang="en-IN" sz="2100" kern="1200" dirty="0"/>
        </a:p>
      </dsp:txBody>
      <dsp:txXfrm>
        <a:off x="24588" y="34801"/>
        <a:ext cx="7037423" cy="4545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0213"/>
          <a:ext cx="7086598" cy="50368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PO10 : </a:t>
          </a:r>
          <a:r>
            <a:rPr lang="en-US" sz="2100" b="1" kern="1200" dirty="0">
              <a:latin typeface="+mj-lt"/>
              <a:ea typeface="Times New Roman" panose="02020603050405020304" pitchFamily="18" charset="0"/>
              <a:cs typeface="Times New Roman" panose="02020603050405020304" pitchFamily="18" charset="0"/>
            </a:rPr>
            <a:t>Communication</a:t>
          </a:r>
          <a:endParaRPr lang="en-IN" sz="2100" kern="1200" dirty="0"/>
        </a:p>
      </dsp:txBody>
      <dsp:txXfrm>
        <a:off x="24588" y="34801"/>
        <a:ext cx="7037422" cy="4545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0426"/>
          <a:ext cx="7086599" cy="50368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j-lt"/>
              <a:ea typeface="Times New Roman" panose="02020603050405020304" pitchFamily="18" charset="0"/>
              <a:cs typeface="Times New Roman" panose="02020603050405020304" pitchFamily="18" charset="0"/>
            </a:rPr>
            <a:t>PO11 : Project management and finance</a:t>
          </a:r>
          <a:endParaRPr lang="en-IN" sz="2100" kern="1200" dirty="0"/>
        </a:p>
      </dsp:txBody>
      <dsp:txXfrm>
        <a:off x="24588" y="45014"/>
        <a:ext cx="7037423" cy="4545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0"/>
          <a:ext cx="7086599" cy="52359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mj-lt"/>
              <a:ea typeface="Times New Roman" panose="02020603050405020304" pitchFamily="18" charset="0"/>
              <a:cs typeface="Times New Roman" panose="02020603050405020304" pitchFamily="18" charset="0"/>
            </a:rPr>
            <a:t>PO12 : Life-long learning</a:t>
          </a:r>
          <a:endParaRPr lang="en-IN" sz="2000" kern="1200" dirty="0"/>
        </a:p>
      </dsp:txBody>
      <dsp:txXfrm>
        <a:off x="25560" y="25560"/>
        <a:ext cx="7035479" cy="4724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1560"/>
          <a:ext cx="7391400" cy="57563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t>PO1 : </a:t>
          </a:r>
          <a:r>
            <a:rPr lang="en-US" sz="2400" b="1" kern="1200" dirty="0"/>
            <a:t>Engineering Knowledge</a:t>
          </a:r>
          <a:endParaRPr lang="en-IN" sz="2400" kern="1200" dirty="0"/>
        </a:p>
      </dsp:txBody>
      <dsp:txXfrm>
        <a:off x="28100" y="39660"/>
        <a:ext cx="7335200" cy="519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036F8-A246-4E6A-8921-20C367BBB964}">
      <dsp:nvSpPr>
        <dsp:cNvPr id="0" name=""/>
        <dsp:cNvSpPr/>
      </dsp:nvSpPr>
      <dsp:spPr>
        <a:xfrm>
          <a:off x="0" y="11560"/>
          <a:ext cx="7391400" cy="57563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PO2 : Problem Analysis</a:t>
          </a:r>
          <a:endParaRPr lang="en-IN" sz="2400" kern="1200" dirty="0"/>
        </a:p>
      </dsp:txBody>
      <dsp:txXfrm>
        <a:off x="28100" y="39660"/>
        <a:ext cx="7335200" cy="519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29958-E145-4D8C-B815-F42AE9B5E6DF}">
      <dsp:nvSpPr>
        <dsp:cNvPr id="0" name=""/>
        <dsp:cNvSpPr/>
      </dsp:nvSpPr>
      <dsp:spPr>
        <a:xfrm>
          <a:off x="0" y="11560"/>
          <a:ext cx="7391400" cy="57563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t>PO3 : </a:t>
          </a:r>
          <a:r>
            <a:rPr lang="en-US" sz="2400" b="1" kern="1200" dirty="0"/>
            <a:t>Design/Development of solutions</a:t>
          </a:r>
          <a:endParaRPr lang="en-IN" sz="2400" kern="1200" dirty="0"/>
        </a:p>
      </dsp:txBody>
      <dsp:txXfrm>
        <a:off x="28100" y="39660"/>
        <a:ext cx="7335200" cy="519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92D58-280A-4A5B-8ABB-4AA8C3D0C486}">
      <dsp:nvSpPr>
        <dsp:cNvPr id="0" name=""/>
        <dsp:cNvSpPr/>
      </dsp:nvSpPr>
      <dsp:spPr>
        <a:xfrm>
          <a:off x="0" y="11560"/>
          <a:ext cx="7391399" cy="57563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PO4 : Conduct Investigations of complex problems</a:t>
          </a:r>
          <a:endParaRPr lang="en-IN" sz="2400" kern="1200" dirty="0"/>
        </a:p>
      </dsp:txBody>
      <dsp:txXfrm>
        <a:off x="28100" y="39660"/>
        <a:ext cx="7335199" cy="51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D7F0D-5C80-4479-905C-E79E88227593}">
      <dsp:nvSpPr>
        <dsp:cNvPr id="0" name=""/>
        <dsp:cNvSpPr/>
      </dsp:nvSpPr>
      <dsp:spPr>
        <a:xfrm>
          <a:off x="0" y="23121"/>
          <a:ext cx="7391400" cy="575639"/>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t>PO5 : </a:t>
          </a:r>
          <a:r>
            <a:rPr lang="en-US" sz="2400" b="1" kern="1200" dirty="0"/>
            <a:t>Modern tool usage</a:t>
          </a:r>
          <a:endParaRPr lang="en-IN" sz="2400" kern="1200" dirty="0"/>
        </a:p>
      </dsp:txBody>
      <dsp:txXfrm>
        <a:off x="28100" y="51221"/>
        <a:ext cx="7335200" cy="5194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17462-A62E-4245-BFD1-F10DCB528333}">
      <dsp:nvSpPr>
        <dsp:cNvPr id="0" name=""/>
        <dsp:cNvSpPr/>
      </dsp:nvSpPr>
      <dsp:spPr>
        <a:xfrm>
          <a:off x="0" y="584"/>
          <a:ext cx="7391400" cy="598176"/>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PO6 : The engineer and society</a:t>
          </a:r>
          <a:endParaRPr lang="en-IN" sz="2800" kern="1200" dirty="0"/>
        </a:p>
      </dsp:txBody>
      <dsp:txXfrm>
        <a:off x="29201" y="29785"/>
        <a:ext cx="7332998" cy="539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8B381-A99B-40FA-B837-D80DC4A60493}">
      <dsp:nvSpPr>
        <dsp:cNvPr id="0" name=""/>
        <dsp:cNvSpPr/>
      </dsp:nvSpPr>
      <dsp:spPr>
        <a:xfrm>
          <a:off x="0" y="261"/>
          <a:ext cx="7086599" cy="534468"/>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Engineering Graduates will be able to</a:t>
          </a:r>
          <a:r>
            <a:rPr lang="en-US" sz="2800" kern="1200" dirty="0"/>
            <a:t>:</a:t>
          </a:r>
          <a:endParaRPr lang="en-IN" sz="2800" kern="1200" dirty="0"/>
        </a:p>
      </dsp:txBody>
      <dsp:txXfrm>
        <a:off x="26091" y="26352"/>
        <a:ext cx="7034417" cy="4822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D9097-4AFF-4D2E-9357-46583571353B}">
      <dsp:nvSpPr>
        <dsp:cNvPr id="0" name=""/>
        <dsp:cNvSpPr/>
      </dsp:nvSpPr>
      <dsp:spPr>
        <a:xfrm>
          <a:off x="0" y="10213"/>
          <a:ext cx="7086599" cy="503685"/>
        </a:xfrm>
        <a:prstGeom prst="round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1" kern="1200" dirty="0">
              <a:latin typeface="+mj-lt"/>
            </a:rPr>
            <a:t>PO7 : </a:t>
          </a:r>
          <a:r>
            <a:rPr lang="en-US" sz="2100" b="1" kern="1200" dirty="0">
              <a:latin typeface="+mj-lt"/>
              <a:ea typeface="Calibri" panose="020F0502020204030204" pitchFamily="34" charset="0"/>
            </a:rPr>
            <a:t>Environment and sustainability</a:t>
          </a:r>
          <a:endParaRPr lang="en-IN" sz="2100" kern="1200" dirty="0"/>
        </a:p>
      </dsp:txBody>
      <dsp:txXfrm>
        <a:off x="24588" y="34801"/>
        <a:ext cx="7037423"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6/30/2025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6/30/2025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a:p>
        </p:txBody>
      </p:sp>
    </p:spTree>
    <p:extLst>
      <p:ext uri="{BB962C8B-B14F-4D97-AF65-F5344CB8AC3E}">
        <p14:creationId xmlns:p14="http://schemas.microsoft.com/office/powerpoint/2010/main" val="183160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extLst>
      <p:ext uri="{BB962C8B-B14F-4D97-AF65-F5344CB8AC3E}">
        <p14:creationId xmlns:p14="http://schemas.microsoft.com/office/powerpoint/2010/main" val="416477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10</a:t>
            </a:fld>
            <a:endParaRPr lang="en-US"/>
          </a:p>
        </p:txBody>
      </p:sp>
    </p:spTree>
    <p:extLst>
      <p:ext uri="{BB962C8B-B14F-4D97-AF65-F5344CB8AC3E}">
        <p14:creationId xmlns:p14="http://schemas.microsoft.com/office/powerpoint/2010/main" val="282365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11</a:t>
            </a:fld>
            <a:endParaRPr lang="en-US"/>
          </a:p>
        </p:txBody>
      </p:sp>
    </p:spTree>
    <p:extLst>
      <p:ext uri="{BB962C8B-B14F-4D97-AF65-F5344CB8AC3E}">
        <p14:creationId xmlns:p14="http://schemas.microsoft.com/office/powerpoint/2010/main" val="3343307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53740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3777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8943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a:p>
        </p:txBody>
      </p:sp>
    </p:spTree>
    <p:extLst>
      <p:ext uri="{BB962C8B-B14F-4D97-AF65-F5344CB8AC3E}">
        <p14:creationId xmlns:p14="http://schemas.microsoft.com/office/powerpoint/2010/main" val="89943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17</a:t>
            </a:fld>
            <a:endParaRPr lang="en-US"/>
          </a:p>
        </p:txBody>
      </p:sp>
    </p:spTree>
    <p:extLst>
      <p:ext uri="{BB962C8B-B14F-4D97-AF65-F5344CB8AC3E}">
        <p14:creationId xmlns:p14="http://schemas.microsoft.com/office/powerpoint/2010/main" val="3788792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18</a:t>
            </a:fld>
            <a:endParaRPr lang="en-US"/>
          </a:p>
        </p:txBody>
      </p:sp>
    </p:spTree>
    <p:extLst>
      <p:ext uri="{BB962C8B-B14F-4D97-AF65-F5344CB8AC3E}">
        <p14:creationId xmlns:p14="http://schemas.microsoft.com/office/powerpoint/2010/main" val="3219819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19</a:t>
            </a:fld>
            <a:endParaRPr lang="en-US"/>
          </a:p>
        </p:txBody>
      </p:sp>
    </p:spTree>
    <p:extLst>
      <p:ext uri="{BB962C8B-B14F-4D97-AF65-F5344CB8AC3E}">
        <p14:creationId xmlns:p14="http://schemas.microsoft.com/office/powerpoint/2010/main" val="4148245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20</a:t>
            </a:fld>
            <a:endParaRPr lang="en-US"/>
          </a:p>
        </p:txBody>
      </p:sp>
    </p:spTree>
    <p:extLst>
      <p:ext uri="{BB962C8B-B14F-4D97-AF65-F5344CB8AC3E}">
        <p14:creationId xmlns:p14="http://schemas.microsoft.com/office/powerpoint/2010/main" val="1168230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a:p>
        </p:txBody>
      </p:sp>
    </p:spTree>
    <p:extLst>
      <p:ext uri="{BB962C8B-B14F-4D97-AF65-F5344CB8AC3E}">
        <p14:creationId xmlns:p14="http://schemas.microsoft.com/office/powerpoint/2010/main" val="3910867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21</a:t>
            </a:fld>
            <a:endParaRPr lang="en-US"/>
          </a:p>
        </p:txBody>
      </p:sp>
    </p:spTree>
    <p:extLst>
      <p:ext uri="{BB962C8B-B14F-4D97-AF65-F5344CB8AC3E}">
        <p14:creationId xmlns:p14="http://schemas.microsoft.com/office/powerpoint/2010/main" val="1766110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22</a:t>
            </a:fld>
            <a:endParaRPr lang="en-US"/>
          </a:p>
        </p:txBody>
      </p:sp>
    </p:spTree>
    <p:extLst>
      <p:ext uri="{BB962C8B-B14F-4D97-AF65-F5344CB8AC3E}">
        <p14:creationId xmlns:p14="http://schemas.microsoft.com/office/powerpoint/2010/main" val="4121220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23</a:t>
            </a:fld>
            <a:endParaRPr lang="en-US"/>
          </a:p>
        </p:txBody>
      </p:sp>
    </p:spTree>
    <p:extLst>
      <p:ext uri="{BB962C8B-B14F-4D97-AF65-F5344CB8AC3E}">
        <p14:creationId xmlns:p14="http://schemas.microsoft.com/office/powerpoint/2010/main" val="1035731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35</a:t>
            </a:fld>
            <a:endParaRPr lang="en-US"/>
          </a:p>
        </p:txBody>
      </p:sp>
    </p:spTree>
    <p:extLst>
      <p:ext uri="{BB962C8B-B14F-4D97-AF65-F5344CB8AC3E}">
        <p14:creationId xmlns:p14="http://schemas.microsoft.com/office/powerpoint/2010/main" val="371633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B5DDF0-EF1A-428D-B986-B55564525F08}" type="slidenum">
              <a:rPr lang="en-US" smtClean="0"/>
              <a:pPr/>
              <a:t>50</a:t>
            </a:fld>
            <a:endParaRPr lang="en-US"/>
          </a:p>
        </p:txBody>
      </p:sp>
    </p:spTree>
    <p:extLst>
      <p:ext uri="{BB962C8B-B14F-4D97-AF65-F5344CB8AC3E}">
        <p14:creationId xmlns:p14="http://schemas.microsoft.com/office/powerpoint/2010/main" val="4236105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66</a:t>
            </a:fld>
            <a:endParaRPr lang="en-US"/>
          </a:p>
        </p:txBody>
      </p:sp>
    </p:spTree>
    <p:extLst>
      <p:ext uri="{BB962C8B-B14F-4D97-AF65-F5344CB8AC3E}">
        <p14:creationId xmlns:p14="http://schemas.microsoft.com/office/powerpoint/2010/main" val="814080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67</a:t>
            </a:fld>
            <a:endParaRPr lang="en-US"/>
          </a:p>
        </p:txBody>
      </p:sp>
    </p:spTree>
    <p:extLst>
      <p:ext uri="{BB962C8B-B14F-4D97-AF65-F5344CB8AC3E}">
        <p14:creationId xmlns:p14="http://schemas.microsoft.com/office/powerpoint/2010/main" val="4017809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68</a:t>
            </a:fld>
            <a:endParaRPr lang="en-US"/>
          </a:p>
        </p:txBody>
      </p:sp>
    </p:spTree>
    <p:extLst>
      <p:ext uri="{BB962C8B-B14F-4D97-AF65-F5344CB8AC3E}">
        <p14:creationId xmlns:p14="http://schemas.microsoft.com/office/powerpoint/2010/main" val="2771992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69</a:t>
            </a:fld>
            <a:endParaRPr lang="en-US"/>
          </a:p>
        </p:txBody>
      </p:sp>
    </p:spTree>
    <p:extLst>
      <p:ext uri="{BB962C8B-B14F-4D97-AF65-F5344CB8AC3E}">
        <p14:creationId xmlns:p14="http://schemas.microsoft.com/office/powerpoint/2010/main" val="396529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a:p>
        </p:txBody>
      </p:sp>
    </p:spTree>
    <p:extLst>
      <p:ext uri="{BB962C8B-B14F-4D97-AF65-F5344CB8AC3E}">
        <p14:creationId xmlns:p14="http://schemas.microsoft.com/office/powerpoint/2010/main" val="2719788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a:p>
        </p:txBody>
      </p:sp>
    </p:spTree>
    <p:extLst>
      <p:ext uri="{BB962C8B-B14F-4D97-AF65-F5344CB8AC3E}">
        <p14:creationId xmlns:p14="http://schemas.microsoft.com/office/powerpoint/2010/main" val="152930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CB74-D919-C619-5B1D-FA5EC41DE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6CDED-0E0E-55F2-A489-0CF25C61DE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0C1AD4-DCFD-B3F5-F027-5AD7CE397FCF}"/>
              </a:ext>
            </a:extLst>
          </p:cNvPr>
          <p:cNvSpPr>
            <a:spLocks noGrp="1"/>
          </p:cNvSpPr>
          <p:nvPr>
            <p:ph type="body"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522492D2-DB12-3A60-3FA3-1F3672D58560}"/>
              </a:ext>
            </a:extLst>
          </p:cNvPr>
          <p:cNvSpPr>
            <a:spLocks noGrp="1"/>
          </p:cNvSpPr>
          <p:nvPr>
            <p:ph type="sldNum" sz="quarter" idx="10"/>
          </p:nvPr>
        </p:nvSpPr>
        <p:spPr/>
        <p:txBody>
          <a:bodyPr/>
          <a:lstStyle/>
          <a:p>
            <a:fld id="{1635F52E-BA8C-4FAB-BCFA-C67A14D9CE22}" type="slidenum">
              <a:rPr lang="en-US" smtClean="0"/>
              <a:pPr/>
              <a:t>5</a:t>
            </a:fld>
            <a:endParaRPr lang="en-US"/>
          </a:p>
        </p:txBody>
      </p:sp>
    </p:spTree>
    <p:extLst>
      <p:ext uri="{BB962C8B-B14F-4D97-AF65-F5344CB8AC3E}">
        <p14:creationId xmlns:p14="http://schemas.microsoft.com/office/powerpoint/2010/main" val="4156381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6</a:t>
            </a:fld>
            <a:endParaRPr lang="en-US"/>
          </a:p>
        </p:txBody>
      </p:sp>
    </p:spTree>
    <p:extLst>
      <p:ext uri="{BB962C8B-B14F-4D97-AF65-F5344CB8AC3E}">
        <p14:creationId xmlns:p14="http://schemas.microsoft.com/office/powerpoint/2010/main" val="29705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7</a:t>
            </a:fld>
            <a:endParaRPr lang="en-US"/>
          </a:p>
        </p:txBody>
      </p:sp>
    </p:spTree>
    <p:extLst>
      <p:ext uri="{BB962C8B-B14F-4D97-AF65-F5344CB8AC3E}">
        <p14:creationId xmlns:p14="http://schemas.microsoft.com/office/powerpoint/2010/main" val="3424384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8</a:t>
            </a:fld>
            <a:endParaRPr lang="en-US"/>
          </a:p>
        </p:txBody>
      </p:sp>
    </p:spTree>
    <p:extLst>
      <p:ext uri="{BB962C8B-B14F-4D97-AF65-F5344CB8AC3E}">
        <p14:creationId xmlns:p14="http://schemas.microsoft.com/office/powerpoint/2010/main" val="757067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9</a:t>
            </a:fld>
            <a:endParaRPr lang="en-US"/>
          </a:p>
        </p:txBody>
      </p:sp>
    </p:spTree>
    <p:extLst>
      <p:ext uri="{BB962C8B-B14F-4D97-AF65-F5344CB8AC3E}">
        <p14:creationId xmlns:p14="http://schemas.microsoft.com/office/powerpoint/2010/main" val="281277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4E54CB-3D07-460A-9777-2D77DB336772}"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47E6E5-E371-43B2-9804-2C413BF1FF91}"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3DC0A8-E3BA-491E-81DE-1327C978CDE1}"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F333B5-6A3E-488F-A131-CFD79E99280A}"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1B2E54-5921-4A23-9E5A-1C748D4542C6}" type="datetime1">
              <a:rPr lang="en-US" smtClean="0"/>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359A87-1C8F-4AB8-A635-FF1A514C709A}"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9F99AC-465F-4ADB-8E80-C0EAC3B8D9C6}" type="datetime1">
              <a:rPr lang="en-US" smtClean="0"/>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323CE1-9D70-4599-9475-ECC9AE374973}" type="datetime1">
              <a:rPr lang="en-US" smtClean="0"/>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123E2-EF80-40B0-8523-868D51AB083F}" type="datetime1">
              <a:rPr lang="en-US" smtClean="0"/>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086038-304E-4966-8836-CF0391C544DA}"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A93136-A4DC-4B41-9BB2-D55B7E9239DC}" type="datetime1">
              <a:rPr lang="en-US" smtClean="0"/>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0860D8-3AFA-4869-AA2A-E825D78D9C26}" type="datetime1">
              <a:rPr lang="en-US" smtClean="0"/>
              <a:t>6/30/2025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21" Type="http://schemas.openxmlformats.org/officeDocument/2006/relationships/diagramColors" Target="../diagrams/colors4.xml"/><Relationship Id="rId34" Type="http://schemas.openxmlformats.org/officeDocument/2006/relationships/diagramLayout" Target="../diagrams/layout7.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diagramData" Target="../diagrams/data7.xml"/><Relationship Id="rId38" Type="http://schemas.openxmlformats.org/officeDocument/2006/relationships/image" Target="../media/image1.jpeg"/><Relationship Id="rId2" Type="http://schemas.openxmlformats.org/officeDocument/2006/relationships/notesSlide" Target="../notesSlides/notesSlide12.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37" Type="http://schemas.microsoft.com/office/2007/relationships/diagramDrawing" Target="../diagrams/drawing7.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36" Type="http://schemas.openxmlformats.org/officeDocument/2006/relationships/diagramColors" Target="../diagrams/colors7.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 Id="rId35" Type="http://schemas.openxmlformats.org/officeDocument/2006/relationships/diagramQuickStyle" Target="../diagrams/quickStyle7.xml"/><Relationship Id="rId8" Type="http://schemas.openxmlformats.org/officeDocument/2006/relationships/diagramData" Target="../diagrams/data2.xml"/><Relationship Id="rId3"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13" Type="http://schemas.openxmlformats.org/officeDocument/2006/relationships/diagramData" Target="../diagrams/data10.xml"/><Relationship Id="rId18" Type="http://schemas.openxmlformats.org/officeDocument/2006/relationships/diagramData" Target="../diagrams/data11.xml"/><Relationship Id="rId26" Type="http://schemas.openxmlformats.org/officeDocument/2006/relationships/diagramColors" Target="../diagrams/colors12.xml"/><Relationship Id="rId21" Type="http://schemas.openxmlformats.org/officeDocument/2006/relationships/diagramColors" Target="../diagrams/colors11.xml"/><Relationship Id="rId34" Type="http://schemas.openxmlformats.org/officeDocument/2006/relationships/diagramLayout" Target="../diagrams/layout14.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5" Type="http://schemas.openxmlformats.org/officeDocument/2006/relationships/diagramQuickStyle" Target="../diagrams/quickStyle12.xml"/><Relationship Id="rId33" Type="http://schemas.openxmlformats.org/officeDocument/2006/relationships/diagramData" Target="../diagrams/data14.xml"/><Relationship Id="rId38" Type="http://schemas.openxmlformats.org/officeDocument/2006/relationships/image" Target="../media/image1.jpeg"/><Relationship Id="rId2" Type="http://schemas.openxmlformats.org/officeDocument/2006/relationships/notesSlide" Target="../notesSlides/notesSlide13.xml"/><Relationship Id="rId16" Type="http://schemas.openxmlformats.org/officeDocument/2006/relationships/diagramColors" Target="../diagrams/colors10.xml"/><Relationship Id="rId20" Type="http://schemas.openxmlformats.org/officeDocument/2006/relationships/diagramQuickStyle" Target="../diagrams/quickStyle11.xml"/><Relationship Id="rId29" Type="http://schemas.openxmlformats.org/officeDocument/2006/relationships/diagramLayout" Target="../diagrams/layout1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24" Type="http://schemas.openxmlformats.org/officeDocument/2006/relationships/diagramLayout" Target="../diagrams/layout12.xml"/><Relationship Id="rId32" Type="http://schemas.microsoft.com/office/2007/relationships/diagramDrawing" Target="../diagrams/drawing13.xml"/><Relationship Id="rId37" Type="http://schemas.microsoft.com/office/2007/relationships/diagramDrawing" Target="../diagrams/drawing14.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23" Type="http://schemas.openxmlformats.org/officeDocument/2006/relationships/diagramData" Target="../diagrams/data12.xml"/><Relationship Id="rId28" Type="http://schemas.openxmlformats.org/officeDocument/2006/relationships/diagramData" Target="../diagrams/data13.xml"/><Relationship Id="rId36" Type="http://schemas.openxmlformats.org/officeDocument/2006/relationships/diagramColors" Target="../diagrams/colors14.xml"/><Relationship Id="rId10" Type="http://schemas.openxmlformats.org/officeDocument/2006/relationships/diagramQuickStyle" Target="../diagrams/quickStyle9.xml"/><Relationship Id="rId19" Type="http://schemas.openxmlformats.org/officeDocument/2006/relationships/diagramLayout" Target="../diagrams/layout11.xml"/><Relationship Id="rId31" Type="http://schemas.openxmlformats.org/officeDocument/2006/relationships/diagramColors" Target="../diagrams/colors13.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 Id="rId22" Type="http://schemas.microsoft.com/office/2007/relationships/diagramDrawing" Target="../diagrams/drawing11.xml"/><Relationship Id="rId27" Type="http://schemas.microsoft.com/office/2007/relationships/diagramDrawing" Target="../diagrams/drawing12.xml"/><Relationship Id="rId30" Type="http://schemas.openxmlformats.org/officeDocument/2006/relationships/diagramQuickStyle" Target="../diagrams/quickStyle13.xml"/><Relationship Id="rId35" Type="http://schemas.openxmlformats.org/officeDocument/2006/relationships/diagramQuickStyle" Target="../diagrams/quickStyle14.xml"/><Relationship Id="rId8" Type="http://schemas.openxmlformats.org/officeDocument/2006/relationships/diagramData" Target="../diagrams/data9.xml"/><Relationship Id="rId3" Type="http://schemas.openxmlformats.org/officeDocument/2006/relationships/diagramData" Target="../diagrams/data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kiddlab.com/"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ciencemag.org/news/2019/11/what-one-member-trump-s-new-science-advisory-council-wants-it-tackle"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9296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solidFill>
                  <a:schemeClr val="tx1"/>
                </a:solidFill>
                <a:latin typeface="Times New Roman" panose="02020603050405020304" pitchFamily="18" charset="0"/>
                <a:cs typeface="Times New Roman" panose="02020603050405020304" pitchFamily="18" charset="0"/>
              </a:rPr>
              <a:t>Noida Institute of Engineering and Technology, Greater Noida</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1" name="Date Placeholder 8"/>
          <p:cNvSpPr txBox="1">
            <a:spLocks/>
          </p:cNvSpPr>
          <p:nvPr/>
        </p:nvSpPr>
        <p:spPr>
          <a:xfrm>
            <a:off x="1666844" y="6357958"/>
            <a:ext cx="1600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dirty="0"/>
          </a:p>
        </p:txBody>
      </p:sp>
      <p:sp>
        <p:nvSpPr>
          <p:cNvPr id="12" name="Slide Number Placeholder 9"/>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000" smtClean="0"/>
              <a:pPr/>
              <a:t>1</a:t>
            </a:fld>
            <a:endParaRPr lang="en-US" sz="2000" dirty="0"/>
          </a:p>
        </p:txBody>
      </p:sp>
      <p:sp>
        <p:nvSpPr>
          <p:cNvPr id="13" name="Subtitle 2"/>
          <p:cNvSpPr txBox="1"/>
          <p:nvPr/>
        </p:nvSpPr>
        <p:spPr>
          <a:xfrm>
            <a:off x="7250430" y="4388485"/>
            <a:ext cx="4364355" cy="1541780"/>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Autofit/>
          </a:bodyPr>
          <a:lstStyle/>
          <a:p>
            <a:pPr algn="ctr">
              <a:spcBef>
                <a:spcPct val="20000"/>
              </a:spcBef>
              <a:defRPr/>
            </a:pPr>
            <a:r>
              <a:rPr lang="en-US" sz="2400" b="1" dirty="0">
                <a:solidFill>
                  <a:schemeClr val="tx1"/>
                </a:solidFill>
                <a:latin typeface="Times New Roman"/>
                <a:cs typeface="Times New Roman"/>
              </a:rPr>
              <a:t>Mohini </a:t>
            </a:r>
            <a:r>
              <a:rPr lang="en-US" sz="2400" b="1" dirty="0" err="1">
                <a:solidFill>
                  <a:schemeClr val="tx1"/>
                </a:solidFill>
                <a:latin typeface="Times New Roman"/>
                <a:cs typeface="Times New Roman"/>
              </a:rPr>
              <a:t>Chakarverti</a:t>
            </a:r>
          </a:p>
          <a:p>
            <a:pPr algn="ctr">
              <a:spcBef>
                <a:spcPct val="20000"/>
              </a:spcBef>
              <a:defRPr/>
            </a:pPr>
            <a:r>
              <a:rPr lang="en-US" sz="2400" b="1" dirty="0">
                <a:solidFill>
                  <a:schemeClr val="tx1"/>
                </a:solidFill>
                <a:latin typeface="Times New Roman" panose="02020603050405020304" pitchFamily="18" charset="0"/>
                <a:cs typeface="Times New Roman" panose="02020603050405020304" pitchFamily="18" charset="0"/>
              </a:rPr>
              <a:t>Assistant Professor </a:t>
            </a:r>
          </a:p>
          <a:p>
            <a:pPr algn="ctr">
              <a:spcBef>
                <a:spcPct val="20000"/>
              </a:spcBef>
              <a:defRPr/>
            </a:pPr>
            <a:r>
              <a:rPr lang="en-US" sz="2400" b="1" dirty="0">
                <a:solidFill>
                  <a:schemeClr val="tx1"/>
                </a:solidFill>
                <a:latin typeface="Times New Roman" panose="02020603050405020304" pitchFamily="18" charset="0"/>
                <a:cs typeface="Times New Roman" panose="02020603050405020304" pitchFamily="18" charset="0"/>
              </a:rPr>
              <a:t>Department of CSE(AIML) </a:t>
            </a:r>
          </a:p>
        </p:txBody>
      </p:sp>
      <p:sp>
        <p:nvSpPr>
          <p:cNvPr id="15" name="Subtitle 2"/>
          <p:cNvSpPr txBox="1"/>
          <p:nvPr/>
        </p:nvSpPr>
        <p:spPr>
          <a:xfrm>
            <a:off x="2228850" y="2379345"/>
            <a:ext cx="2117090" cy="51371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lstStyle/>
          <a:p>
            <a:pPr algn="ctr">
              <a:spcBef>
                <a:spcPct val="20000"/>
              </a:spcBef>
              <a:defRPr/>
            </a:pPr>
            <a:r>
              <a:rPr lang="en-US" sz="2800" b="1" dirty="0">
                <a:solidFill>
                  <a:schemeClr val="tx1"/>
                </a:solidFill>
              </a:rPr>
              <a:t>Unit: 02</a:t>
            </a:r>
            <a:endParaRPr lang="en-US" sz="2800" dirty="0">
              <a:ln>
                <a:solidFill>
                  <a:sysClr val="windowText" lastClr="000000"/>
                </a:solidFill>
              </a:ln>
              <a:solidFill>
                <a:schemeClr val="tx1"/>
              </a:solidFill>
            </a:endParaRPr>
          </a:p>
        </p:txBody>
      </p:sp>
      <p:sp>
        <p:nvSpPr>
          <p:cNvPr id="16" name="Subtitle 2"/>
          <p:cNvSpPr txBox="1"/>
          <p:nvPr/>
        </p:nvSpPr>
        <p:spPr>
          <a:xfrm>
            <a:off x="715645" y="3149943"/>
            <a:ext cx="4987925" cy="99885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lstStyle/>
          <a:p>
            <a:pPr algn="ctr"/>
            <a:r>
              <a:rPr lang="en-US" sz="2800" b="1" kern="100" dirty="0">
                <a:solidFill>
                  <a:srgbClr val="000000"/>
                </a:solidFill>
                <a:latin typeface="Times New Roman"/>
                <a:ea typeface="Calibri" panose="020F0502020204030204"/>
                <a:cs typeface="Times New Roman"/>
              </a:rPr>
              <a:t>Machine Learning &amp; Feature Engineering</a:t>
            </a:r>
            <a:endParaRPr lang="en-US" dirty="0"/>
          </a:p>
        </p:txBody>
      </p:sp>
      <p:sp>
        <p:nvSpPr>
          <p:cNvPr id="17" name="Subtitle 2"/>
          <p:cNvSpPr txBox="1"/>
          <p:nvPr/>
        </p:nvSpPr>
        <p:spPr>
          <a:xfrm>
            <a:off x="732097" y="4440097"/>
            <a:ext cx="4993640" cy="131127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vert="horz" lIns="91440" tIns="45720" rIns="91440" bIns="45720" rtlCol="0" anchor="t">
            <a:noAutofit/>
          </a:bodyPr>
          <a:lstStyle/>
          <a:p>
            <a:pPr algn="ctr">
              <a:spcBef>
                <a:spcPct val="20000"/>
              </a:spcBef>
              <a:defRPr/>
            </a:pPr>
            <a:r>
              <a:rPr lang="en-US" sz="2400" b="1" dirty="0">
                <a:solidFill>
                  <a:schemeClr val="tx1"/>
                </a:solidFill>
                <a:latin typeface="Times New Roman" panose="02020603050405020304" pitchFamily="18" charset="0"/>
                <a:cs typeface="Times New Roman" panose="02020603050405020304" pitchFamily="18" charset="0"/>
              </a:rPr>
              <a:t>Course Details</a:t>
            </a:r>
          </a:p>
          <a:p>
            <a:pPr algn="ctr">
              <a:spcBef>
                <a:spcPct val="20000"/>
              </a:spcBef>
              <a:defRPr/>
            </a:pPr>
            <a:r>
              <a:rPr lang="en-US" sz="2400" b="1" dirty="0">
                <a:solidFill>
                  <a:schemeClr val="tx1"/>
                </a:solidFill>
                <a:latin typeface="Times New Roman"/>
                <a:cs typeface="Times New Roman"/>
              </a:rPr>
              <a:t>B-Tech 3</a:t>
            </a:r>
            <a:r>
              <a:rPr lang="en-US" sz="2400" b="1" baseline="30000" dirty="0">
                <a:solidFill>
                  <a:schemeClr val="tx1"/>
                </a:solidFill>
                <a:latin typeface="Times New Roman"/>
                <a:cs typeface="Times New Roman"/>
              </a:rPr>
              <a:t>rd</a:t>
            </a:r>
            <a:r>
              <a:rPr lang="en-US" sz="2400" b="1" dirty="0">
                <a:solidFill>
                  <a:schemeClr val="tx1"/>
                </a:solidFill>
                <a:latin typeface="Times New Roman"/>
                <a:cs typeface="Times New Roman"/>
              </a:rPr>
              <a:t> Sem. Online &amp; Offline  </a:t>
            </a:r>
          </a:p>
        </p:txBody>
      </p:sp>
      <p:sp>
        <p:nvSpPr>
          <p:cNvPr id="18" name="Subtitle 2"/>
          <p:cNvSpPr txBox="1">
            <a:spLocks/>
          </p:cNvSpPr>
          <p:nvPr/>
        </p:nvSpPr>
        <p:spPr>
          <a:xfrm>
            <a:off x="1696720" y="1037590"/>
            <a:ext cx="9229725" cy="551815"/>
          </a:xfrm>
          <a:prstGeom prst="rect">
            <a:avLst/>
          </a:prstGeom>
          <a:ln w="25400" cap="flat" cmpd="sng" algn="ctr">
            <a:solidFill>
              <a:srgbClr val="C00000"/>
            </a:solidFill>
            <a:prstDash val="solid"/>
          </a:ln>
        </p:spPr>
        <p:style>
          <a:lnRef idx="2">
            <a:schemeClr val="accent5"/>
          </a:lnRef>
          <a:fillRef idx="1">
            <a:schemeClr val="lt1"/>
          </a:fillRef>
          <a:effectRef idx="0">
            <a:schemeClr val="accent5"/>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Artificial Intelligence &amp; Machine Learning</a:t>
            </a:r>
            <a:endParaRPr lang="en-US" b="1" dirty="0">
              <a:latin typeface="Times New Roman" panose="02020603050405020304" pitchFamily="18" charset="0"/>
              <a:cs typeface="Times New Roman" panose="02020603050405020304" pitchFamily="18" charset="0"/>
            </a:endParaRPr>
          </a:p>
        </p:txBody>
      </p:sp>
      <p:pic>
        <p:nvPicPr>
          <p:cNvPr id="3" name="Picture 2" descr="A person wearing glasses and a red and orange dress&#10;&#10;AI-generated content may be incorrect.">
            <a:extLst>
              <a:ext uri="{FF2B5EF4-FFF2-40B4-BE49-F238E27FC236}">
                <a16:creationId xmlns:a16="http://schemas.microsoft.com/office/drawing/2014/main" id="{980FFD94-2473-3D68-0596-8F8E18BD9719}"/>
              </a:ext>
            </a:extLst>
          </p:cNvPr>
          <p:cNvPicPr>
            <a:picLocks noChangeAspect="1"/>
          </p:cNvPicPr>
          <p:nvPr/>
        </p:nvPicPr>
        <p:blipFill>
          <a:blip r:embed="rId4"/>
          <a:stretch>
            <a:fillRect/>
          </a:stretch>
        </p:blipFill>
        <p:spPr>
          <a:xfrm>
            <a:off x="8335032" y="1809969"/>
            <a:ext cx="2038350" cy="2362200"/>
          </a:xfrm>
          <a:prstGeom prst="rect">
            <a:avLst/>
          </a:prstGeom>
        </p:spPr>
      </p:pic>
    </p:spTree>
    <p:extLst>
      <p:ext uri="{BB962C8B-B14F-4D97-AF65-F5344CB8AC3E}">
        <p14:creationId xmlns:p14="http://schemas.microsoft.com/office/powerpoint/2010/main" val="1637999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1"/>
            <a:ext cx="10134600" cy="4525963"/>
          </a:xfrm>
        </p:spPr>
        <p:txBody>
          <a:bodyPr>
            <a:normAutofit/>
          </a:bodyPr>
          <a:lstStyle/>
          <a:p>
            <a:pPr algn="just"/>
            <a:r>
              <a:rPr lang="en-IN" sz="2000" dirty="0"/>
              <a:t>The objective of this course is to systematically formulate and design machine learning problems for various applications, apply artificial intelligence algorithms and problem-solving methods to real-world scenarios, optimize the resulting models, and report on their expected accuracy.</a:t>
            </a:r>
            <a:endParaRPr lang="en-US" sz="2000" dirty="0"/>
          </a:p>
          <a:p>
            <a:pPr marL="0" indent="0">
              <a:buNone/>
            </a:pPr>
            <a:endParaRPr lang="en-US" sz="2400" dirty="0"/>
          </a:p>
        </p:txBody>
      </p:sp>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Course Objectives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235066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Course Outcomes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524000"/>
            <a:ext cx="9956799" cy="3733800"/>
          </a:xfrm>
          <a:prstGeom prst="rect">
            <a:avLst/>
          </a:prstGeom>
        </p:spPr>
      </p:pic>
    </p:spTree>
    <p:extLst>
      <p:ext uri="{BB962C8B-B14F-4D97-AF65-F5344CB8AC3E}">
        <p14:creationId xmlns:p14="http://schemas.microsoft.com/office/powerpoint/2010/main" val="212672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639769C-859C-4B3D-A306-7CB7BFEFB437}"/>
              </a:ext>
            </a:extLst>
          </p:cNvPr>
          <p:cNvGraphicFramePr/>
          <p:nvPr/>
        </p:nvGraphicFramePr>
        <p:xfrm>
          <a:off x="2819400" y="990600"/>
          <a:ext cx="7391400" cy="611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1492735372"/>
              </p:ext>
            </p:extLst>
          </p:nvPr>
        </p:nvGraphicFramePr>
        <p:xfrm>
          <a:off x="2819400" y="1749491"/>
          <a:ext cx="7391400" cy="5987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676248422"/>
              </p:ext>
            </p:extLst>
          </p:nvPr>
        </p:nvGraphicFramePr>
        <p:xfrm>
          <a:off x="2819400" y="2511491"/>
          <a:ext cx="7391400" cy="59876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1262079047"/>
              </p:ext>
            </p:extLst>
          </p:nvPr>
        </p:nvGraphicFramePr>
        <p:xfrm>
          <a:off x="2819400" y="3287440"/>
          <a:ext cx="7391400" cy="59876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2" name="Diagram 11">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3627188817"/>
              </p:ext>
            </p:extLst>
          </p:nvPr>
        </p:nvGraphicFramePr>
        <p:xfrm>
          <a:off x="2819400" y="4049440"/>
          <a:ext cx="7391399" cy="59876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3" name="Diagram 12">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1071341067"/>
              </p:ext>
            </p:extLst>
          </p:nvPr>
        </p:nvGraphicFramePr>
        <p:xfrm>
          <a:off x="2819400" y="4811440"/>
          <a:ext cx="7391400" cy="59876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4" name="Diagram 13">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314732362"/>
              </p:ext>
            </p:extLst>
          </p:nvPr>
        </p:nvGraphicFramePr>
        <p:xfrm>
          <a:off x="2819400" y="5559491"/>
          <a:ext cx="7391400" cy="59876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5" name="Title 1"/>
          <p:cNvSpPr txBox="1">
            <a:spLocks/>
          </p:cNvSpPr>
          <p:nvPr/>
        </p:nvSpPr>
        <p:spPr>
          <a:xfrm>
            <a:off x="2895600" y="-348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Program Outcomes</a:t>
            </a:r>
          </a:p>
        </p:txBody>
      </p:sp>
      <p:pic>
        <p:nvPicPr>
          <p:cNvPr id="16" name="Picture 15"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45715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639769C-859C-4B3D-A306-7CB7BFEFB437}"/>
              </a:ext>
            </a:extLst>
          </p:cNvPr>
          <p:cNvGraphicFramePr/>
          <p:nvPr/>
        </p:nvGraphicFramePr>
        <p:xfrm>
          <a:off x="2743202" y="1066800"/>
          <a:ext cx="7086599" cy="534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82B6EEB3-4F7D-4058-90BF-7686C05591A5}"/>
              </a:ext>
            </a:extLst>
          </p:cNvPr>
          <p:cNvGraphicFramePr/>
          <p:nvPr>
            <p:extLst>
              <p:ext uri="{D42A27DB-BD31-4B8C-83A1-F6EECF244321}">
                <p14:modId xmlns:p14="http://schemas.microsoft.com/office/powerpoint/2010/main" val="3245301071"/>
              </p:ext>
            </p:extLst>
          </p:nvPr>
        </p:nvGraphicFramePr>
        <p:xfrm>
          <a:off x="2743202" y="1824141"/>
          <a:ext cx="7086599" cy="5241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a:extLst>
              <a:ext uri="{FF2B5EF4-FFF2-40B4-BE49-F238E27FC236}">
                <a16:creationId xmlns:a16="http://schemas.microsoft.com/office/drawing/2014/main" id="{7DDBDBF2-72B4-47F6-A244-B190878D7661}"/>
              </a:ext>
            </a:extLst>
          </p:cNvPr>
          <p:cNvGraphicFramePr/>
          <p:nvPr>
            <p:extLst>
              <p:ext uri="{D42A27DB-BD31-4B8C-83A1-F6EECF244321}">
                <p14:modId xmlns:p14="http://schemas.microsoft.com/office/powerpoint/2010/main" val="20798884"/>
              </p:ext>
            </p:extLst>
          </p:nvPr>
        </p:nvGraphicFramePr>
        <p:xfrm>
          <a:off x="2743202" y="2586141"/>
          <a:ext cx="7086599" cy="52411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a:extLst>
              <a:ext uri="{FF2B5EF4-FFF2-40B4-BE49-F238E27FC236}">
                <a16:creationId xmlns:a16="http://schemas.microsoft.com/office/drawing/2014/main" id="{FF18B9EF-2226-465D-A86F-AEDC37127CE3}"/>
              </a:ext>
            </a:extLst>
          </p:cNvPr>
          <p:cNvGraphicFramePr/>
          <p:nvPr>
            <p:extLst>
              <p:ext uri="{D42A27DB-BD31-4B8C-83A1-F6EECF244321}">
                <p14:modId xmlns:p14="http://schemas.microsoft.com/office/powerpoint/2010/main" val="1996743455"/>
              </p:ext>
            </p:extLst>
          </p:nvPr>
        </p:nvGraphicFramePr>
        <p:xfrm>
          <a:off x="2743202" y="3362090"/>
          <a:ext cx="7086599" cy="52411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2" name="Diagram 11">
            <a:extLst>
              <a:ext uri="{FF2B5EF4-FFF2-40B4-BE49-F238E27FC236}">
                <a16:creationId xmlns:a16="http://schemas.microsoft.com/office/drawing/2014/main" id="{9879EC82-C476-479D-8C4F-E39117AEE719}"/>
              </a:ext>
            </a:extLst>
          </p:cNvPr>
          <p:cNvGraphicFramePr/>
          <p:nvPr>
            <p:extLst>
              <p:ext uri="{D42A27DB-BD31-4B8C-83A1-F6EECF244321}">
                <p14:modId xmlns:p14="http://schemas.microsoft.com/office/powerpoint/2010/main" val="900784588"/>
              </p:ext>
            </p:extLst>
          </p:nvPr>
        </p:nvGraphicFramePr>
        <p:xfrm>
          <a:off x="2743201" y="4124090"/>
          <a:ext cx="7086598" cy="52411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3" name="Diagram 12">
            <a:extLst>
              <a:ext uri="{FF2B5EF4-FFF2-40B4-BE49-F238E27FC236}">
                <a16:creationId xmlns:a16="http://schemas.microsoft.com/office/drawing/2014/main" id="{E7000E0B-B671-48F3-B4D0-69245DF1D7B7}"/>
              </a:ext>
            </a:extLst>
          </p:cNvPr>
          <p:cNvGraphicFramePr/>
          <p:nvPr>
            <p:extLst>
              <p:ext uri="{D42A27DB-BD31-4B8C-83A1-F6EECF244321}">
                <p14:modId xmlns:p14="http://schemas.microsoft.com/office/powerpoint/2010/main" val="1847454335"/>
              </p:ext>
            </p:extLst>
          </p:nvPr>
        </p:nvGraphicFramePr>
        <p:xfrm>
          <a:off x="2743202" y="4886090"/>
          <a:ext cx="7086599" cy="52411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4" name="Diagram 13">
            <a:extLst>
              <a:ext uri="{FF2B5EF4-FFF2-40B4-BE49-F238E27FC236}">
                <a16:creationId xmlns:a16="http://schemas.microsoft.com/office/drawing/2014/main" id="{584BFB67-A290-4345-B380-C21BA1F5C217}"/>
              </a:ext>
            </a:extLst>
          </p:cNvPr>
          <p:cNvGraphicFramePr/>
          <p:nvPr>
            <p:extLst>
              <p:ext uri="{D42A27DB-BD31-4B8C-83A1-F6EECF244321}">
                <p14:modId xmlns:p14="http://schemas.microsoft.com/office/powerpoint/2010/main" val="691476330"/>
              </p:ext>
            </p:extLst>
          </p:nvPr>
        </p:nvGraphicFramePr>
        <p:xfrm>
          <a:off x="2743202" y="5634141"/>
          <a:ext cx="7086599" cy="524111"/>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pic>
        <p:nvPicPr>
          <p:cNvPr id="15" name="Picture 14"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6" name="Title 1"/>
          <p:cNvSpPr txBox="1">
            <a:spLocks/>
          </p:cNvSpPr>
          <p:nvPr/>
        </p:nvSpPr>
        <p:spPr>
          <a:xfrm>
            <a:off x="2895600" y="-348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Program Outcomes</a:t>
            </a:r>
          </a:p>
        </p:txBody>
      </p:sp>
    </p:spTree>
    <p:extLst>
      <p:ext uri="{BB962C8B-B14F-4D97-AF65-F5344CB8AC3E}">
        <p14:creationId xmlns:p14="http://schemas.microsoft.com/office/powerpoint/2010/main" val="85273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2"/>
          <p:cNvGraphicFramePr>
            <a:graphicFrameLocks noGrp="1"/>
          </p:cNvGraphicFramePr>
          <p:nvPr>
            <p:ph idx="1"/>
            <p:extLst>
              <p:ext uri="{D42A27DB-BD31-4B8C-83A1-F6EECF244321}">
                <p14:modId xmlns:p14="http://schemas.microsoft.com/office/powerpoint/2010/main" val="2831994457"/>
              </p:ext>
            </p:extLst>
          </p:nvPr>
        </p:nvGraphicFramePr>
        <p:xfrm>
          <a:off x="2274026" y="1846873"/>
          <a:ext cx="7643949" cy="3663481"/>
        </p:xfrm>
        <a:graphic>
          <a:graphicData uri="http://schemas.openxmlformats.org/drawingml/2006/table">
            <a:tbl>
              <a:tblPr firstRow="1" bandRow="1">
                <a:tableStyleId>{21E4AEA4-8DFA-4A89-87EB-49C32662AFE0}</a:tableStyleId>
              </a:tblPr>
              <a:tblGrid>
                <a:gridCol w="928704">
                  <a:extLst>
                    <a:ext uri="{9D8B030D-6E8A-4147-A177-3AD203B41FA5}">
                      <a16:colId xmlns:a16="http://schemas.microsoft.com/office/drawing/2014/main" val="20000"/>
                    </a:ext>
                  </a:extLst>
                </a:gridCol>
                <a:gridCol w="6715245">
                  <a:extLst>
                    <a:ext uri="{9D8B030D-6E8A-4147-A177-3AD203B41FA5}">
                      <a16:colId xmlns:a16="http://schemas.microsoft.com/office/drawing/2014/main" val="20001"/>
                    </a:ext>
                  </a:extLst>
                </a:gridCol>
              </a:tblGrid>
              <a:tr h="474661">
                <a:tc>
                  <a:txBody>
                    <a:bodyPr/>
                    <a:lstStyle/>
                    <a:p>
                      <a:pPr marL="0" marR="0" algn="l">
                        <a:lnSpc>
                          <a:spcPct val="115000"/>
                        </a:lnSpc>
                        <a:spcBef>
                          <a:spcPts val="0"/>
                        </a:spcBef>
                        <a:spcAft>
                          <a:spcPts val="0"/>
                        </a:spcAft>
                      </a:pPr>
                      <a:r>
                        <a:rPr lang="en-US" sz="1800" dirty="0"/>
                        <a:t>PSO1:</a:t>
                      </a:r>
                      <a:endParaRPr lang="en-US" sz="1800" b="0" dirty="0">
                        <a:solidFill>
                          <a:schemeClr val="tx1"/>
                        </a:solidFill>
                        <a:latin typeface="Times New Roman" pitchFamily="18" charset="0"/>
                        <a:ea typeface="Times New Roman"/>
                        <a:cs typeface="Times New Roman" pitchFamily="18" charset="0"/>
                      </a:endParaRPr>
                    </a:p>
                  </a:txBody>
                  <a:tcPr marL="68580" marR="68580" marT="0" marB="0" anchor="ctr"/>
                </a:tc>
                <a:tc>
                  <a:txBody>
                    <a:bodyPr/>
                    <a:lstStyle/>
                    <a:p>
                      <a:pPr marL="0" marR="0" algn="l">
                        <a:lnSpc>
                          <a:spcPct val="200000"/>
                        </a:lnSpc>
                        <a:spcBef>
                          <a:spcPts val="0"/>
                        </a:spcBef>
                        <a:spcAft>
                          <a:spcPts val="0"/>
                        </a:spcAft>
                      </a:pPr>
                      <a:r>
                        <a:rPr lang="en-US" sz="1800" dirty="0"/>
                        <a:t>Design and develop the Hardware and Software systems.</a:t>
                      </a:r>
                      <a:endParaRPr lang="en-US" sz="1800" b="0" i="0" dirty="0">
                        <a:solidFill>
                          <a:schemeClr val="tx1"/>
                        </a:solidFill>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0"/>
                  </a:ext>
                </a:extLst>
              </a:tr>
              <a:tr h="786103">
                <a:tc>
                  <a:txBody>
                    <a:bodyPr/>
                    <a:lstStyle/>
                    <a:p>
                      <a:pPr marL="0" marR="0" algn="l">
                        <a:lnSpc>
                          <a:spcPct val="115000"/>
                        </a:lnSpc>
                        <a:spcBef>
                          <a:spcPts val="0"/>
                        </a:spcBef>
                        <a:spcAft>
                          <a:spcPts val="0"/>
                        </a:spcAft>
                      </a:pPr>
                      <a:r>
                        <a:rPr lang="en-US" sz="1800" dirty="0"/>
                        <a:t>PSO2:</a:t>
                      </a:r>
                      <a:endParaRPr lang="en-US" sz="1800" b="1" dirty="0">
                        <a:solidFill>
                          <a:schemeClr val="tx1"/>
                        </a:solidFill>
                        <a:latin typeface="Times New Roman" pitchFamily="18" charset="0"/>
                        <a:ea typeface="Times New Roman"/>
                        <a:cs typeface="Times New Roman" pitchFamily="18" charset="0"/>
                      </a:endParaRPr>
                    </a:p>
                  </a:txBody>
                  <a:tcPr marL="68580" marR="68580" marT="0" marB="0" anchor="ctr"/>
                </a:tc>
                <a:tc>
                  <a:txBody>
                    <a:bodyPr/>
                    <a:lstStyle/>
                    <a:p>
                      <a:pPr marL="0" marR="0" algn="l">
                        <a:lnSpc>
                          <a:spcPct val="150000"/>
                        </a:lnSpc>
                        <a:spcBef>
                          <a:spcPts val="0"/>
                        </a:spcBef>
                        <a:spcAft>
                          <a:spcPts val="0"/>
                        </a:spcAft>
                      </a:pPr>
                      <a:r>
                        <a:rPr lang="en-US" sz="1800" dirty="0"/>
                        <a:t>Understand the interdisciplinary computing techniques and an ability to apply them in the design of advanced computing.</a:t>
                      </a:r>
                      <a:endParaRPr lang="en-US" sz="1800" b="0" i="0" dirty="0">
                        <a:solidFill>
                          <a:schemeClr val="tx1"/>
                        </a:solidFill>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1616614">
                <a:tc>
                  <a:txBody>
                    <a:bodyPr/>
                    <a:lstStyle/>
                    <a:p>
                      <a:pPr marL="0" marR="0" algn="l">
                        <a:lnSpc>
                          <a:spcPct val="115000"/>
                        </a:lnSpc>
                        <a:spcBef>
                          <a:spcPts val="0"/>
                        </a:spcBef>
                        <a:spcAft>
                          <a:spcPts val="0"/>
                        </a:spcAft>
                      </a:pPr>
                      <a:r>
                        <a:rPr lang="en-US" sz="1800" dirty="0"/>
                        <a:t>PSO3:</a:t>
                      </a:r>
                      <a:endParaRPr lang="en-US" sz="1800" b="1" dirty="0">
                        <a:solidFill>
                          <a:schemeClr val="tx1"/>
                        </a:solidFill>
                        <a:latin typeface="Times New Roman" pitchFamily="18" charset="0"/>
                        <a:ea typeface="Times New Roman"/>
                        <a:cs typeface="Times New Roman" pitchFamily="18" charset="0"/>
                      </a:endParaRPr>
                    </a:p>
                  </a:txBody>
                  <a:tcPr marL="68580" marR="68580" marT="0" marB="0" anchor="ctr"/>
                </a:tc>
                <a:tc>
                  <a:txBody>
                    <a:bodyPr/>
                    <a:lstStyle/>
                    <a:p>
                      <a:pPr marL="0" marR="0" algn="l">
                        <a:lnSpc>
                          <a:spcPct val="150000"/>
                        </a:lnSpc>
                        <a:spcBef>
                          <a:spcPts val="0"/>
                        </a:spcBef>
                        <a:spcAft>
                          <a:spcPts val="0"/>
                        </a:spcAft>
                      </a:pPr>
                      <a:r>
                        <a:rPr lang="en-US" sz="1800" dirty="0"/>
                        <a:t>Understand the programming methodology, software development paradigms, design and analysis of Algorithms, Operating Systems, Digital Logic Design, Theory of Computation, Discrete Mathematics, Compiler Design, etc.</a:t>
                      </a:r>
                      <a:endParaRPr lang="en-US" sz="1800" b="0" i="0" dirty="0">
                        <a:solidFill>
                          <a:schemeClr val="tx1"/>
                        </a:solidFill>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786103">
                <a:tc>
                  <a:txBody>
                    <a:bodyPr/>
                    <a:lstStyle/>
                    <a:p>
                      <a:pPr marL="0" marR="0" algn="l">
                        <a:lnSpc>
                          <a:spcPct val="115000"/>
                        </a:lnSpc>
                        <a:spcBef>
                          <a:spcPts val="0"/>
                        </a:spcBef>
                        <a:spcAft>
                          <a:spcPts val="0"/>
                        </a:spcAft>
                      </a:pPr>
                      <a:r>
                        <a:rPr lang="en-US" sz="1800" dirty="0"/>
                        <a:t>PSO4:</a:t>
                      </a:r>
                      <a:endParaRPr lang="en-US" sz="1800" b="1" dirty="0">
                        <a:solidFill>
                          <a:schemeClr val="tx1"/>
                        </a:solidFill>
                        <a:latin typeface="Times New Roman" pitchFamily="18" charset="0"/>
                        <a:ea typeface="Times New Roman"/>
                        <a:cs typeface="Times New Roman" pitchFamily="18" charset="0"/>
                      </a:endParaRPr>
                    </a:p>
                  </a:txBody>
                  <a:tcPr marL="68580" marR="68580" marT="0" marB="0" anchor="ctr"/>
                </a:tc>
                <a:tc>
                  <a:txBody>
                    <a:bodyPr/>
                    <a:lstStyle/>
                    <a:p>
                      <a:pPr marL="0" marR="0" algn="l">
                        <a:lnSpc>
                          <a:spcPct val="150000"/>
                        </a:lnSpc>
                        <a:spcBef>
                          <a:spcPts val="0"/>
                        </a:spcBef>
                        <a:spcAft>
                          <a:spcPts val="0"/>
                        </a:spcAft>
                      </a:pPr>
                      <a:r>
                        <a:rPr lang="en-US" sz="1800" dirty="0"/>
                        <a:t>To integrate &amp; manage the various phases/components of software development projects of society.</a:t>
                      </a:r>
                      <a:endParaRPr lang="en-US" sz="1800" b="0" i="0" dirty="0">
                        <a:solidFill>
                          <a:schemeClr val="tx1"/>
                        </a:solidFill>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9" name="TextBox 8"/>
          <p:cNvSpPr txBox="1"/>
          <p:nvPr/>
        </p:nvSpPr>
        <p:spPr>
          <a:xfrm>
            <a:off x="2514600" y="924972"/>
            <a:ext cx="7543800" cy="646331"/>
          </a:xfrm>
          <a:prstGeom prst="rect">
            <a:avLst/>
          </a:prstGeom>
          <a:noFill/>
        </p:spPr>
        <p:txBody>
          <a:bodyPr wrap="square" rtlCol="0">
            <a:spAutoFit/>
          </a:bodyPr>
          <a:lstStyle/>
          <a:p>
            <a:pPr algn="just"/>
            <a:r>
              <a:rPr lang="en-US" dirty="0">
                <a:latin typeface="+mj-lt"/>
                <a:cs typeface="Times New Roman" pitchFamily="18" charset="0"/>
              </a:rPr>
              <a:t>On successful completion of graduation degree the Computer Science &amp; </a:t>
            </a:r>
          </a:p>
          <a:p>
            <a:pPr algn="just"/>
            <a:r>
              <a:rPr lang="en-US" dirty="0">
                <a:latin typeface="+mj-lt"/>
                <a:cs typeface="Times New Roman" pitchFamily="18" charset="0"/>
              </a:rPr>
              <a:t>Engineering graduates will be able to:</a:t>
            </a:r>
          </a:p>
        </p:txBody>
      </p:sp>
      <p:sp>
        <p:nvSpPr>
          <p:cNvPr id="10" name="Title 1"/>
          <p:cNvSpPr txBox="1">
            <a:spLocks/>
          </p:cNvSpPr>
          <p:nvPr/>
        </p:nvSpPr>
        <p:spPr>
          <a:xfrm>
            <a:off x="2667000" y="7897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Program Specific Outcomes</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235070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844655916"/>
              </p:ext>
            </p:extLst>
          </p:nvPr>
        </p:nvGraphicFramePr>
        <p:xfrm>
          <a:off x="1828800" y="1161213"/>
          <a:ext cx="8763000" cy="4343743"/>
        </p:xfrm>
        <a:graphic>
          <a:graphicData uri="http://schemas.openxmlformats.org/drawingml/2006/table">
            <a:tbl>
              <a:tblPr firstRow="1" bandRow="1">
                <a:tableStyleId>{21E4AEA4-8DFA-4A89-87EB-49C32662AFE0}</a:tableStyleId>
              </a:tblPr>
              <a:tblGrid>
                <a:gridCol w="2133600">
                  <a:extLst>
                    <a:ext uri="{9D8B030D-6E8A-4147-A177-3AD203B41FA5}">
                      <a16:colId xmlns:a16="http://schemas.microsoft.com/office/drawing/2014/main" val="20001"/>
                    </a:ext>
                  </a:extLst>
                </a:gridCol>
                <a:gridCol w="6629400">
                  <a:extLst>
                    <a:ext uri="{9D8B030D-6E8A-4147-A177-3AD203B41FA5}">
                      <a16:colId xmlns:a16="http://schemas.microsoft.com/office/drawing/2014/main" val="20002"/>
                    </a:ext>
                  </a:extLst>
                </a:gridCol>
              </a:tblGrid>
              <a:tr h="765315">
                <a:tc>
                  <a:txBody>
                    <a:bodyPr/>
                    <a:lstStyle/>
                    <a:p>
                      <a:pPr marL="0" marR="0" algn="ctr">
                        <a:lnSpc>
                          <a:spcPct val="115000"/>
                        </a:lnSpc>
                        <a:spcBef>
                          <a:spcPts val="0"/>
                        </a:spcBef>
                        <a:spcAft>
                          <a:spcPts val="0"/>
                        </a:spcAft>
                      </a:pPr>
                      <a:r>
                        <a:rPr lang="en-US" sz="1800" dirty="0"/>
                        <a:t>Program Educational</a:t>
                      </a:r>
                      <a:r>
                        <a:rPr lang="en-US" sz="1800" baseline="0" dirty="0"/>
                        <a:t> Objectives</a:t>
                      </a:r>
                      <a:r>
                        <a:rPr lang="en-US" sz="1800" dirty="0"/>
                        <a:t> (PEOs)</a:t>
                      </a:r>
                      <a:endParaRPr lang="en-US" sz="1800" b="0" dirty="0">
                        <a:solidFill>
                          <a:schemeClr val="accent4">
                            <a:lumMod val="50000"/>
                          </a:schemeClr>
                        </a:solidFill>
                        <a:latin typeface="+mj-lt"/>
                        <a:ea typeface="Times New Roman"/>
                      </a:endParaRPr>
                    </a:p>
                  </a:txBody>
                  <a:tcPr marL="68580" marR="68580" marT="0" marB="0" anchor="ctr"/>
                </a:tc>
                <a:tc>
                  <a:txBody>
                    <a:bodyPr/>
                    <a:lstStyle/>
                    <a:p>
                      <a:pPr marL="0" marR="0" algn="ctr">
                        <a:lnSpc>
                          <a:spcPct val="115000"/>
                        </a:lnSpc>
                        <a:spcBef>
                          <a:spcPts val="0"/>
                        </a:spcBef>
                        <a:spcAft>
                          <a:spcPts val="0"/>
                        </a:spcAft>
                      </a:pPr>
                      <a:r>
                        <a:rPr lang="en-US" sz="1800" dirty="0"/>
                        <a:t>PEOs Description</a:t>
                      </a:r>
                      <a:endParaRPr lang="en-US" sz="1800" b="0" dirty="0">
                        <a:solidFill>
                          <a:schemeClr val="accent4">
                            <a:lumMod val="50000"/>
                          </a:schemeClr>
                        </a:solidFill>
                        <a:latin typeface="+mj-lt"/>
                        <a:ea typeface="Times New Roman"/>
                      </a:endParaRPr>
                    </a:p>
                  </a:txBody>
                  <a:tcPr marL="68580" marR="68580" marT="0" marB="0" anchor="ctr"/>
                </a:tc>
                <a:extLst>
                  <a:ext uri="{0D108BD9-81ED-4DB2-BD59-A6C34878D82A}">
                    <a16:rowId xmlns:a16="http://schemas.microsoft.com/office/drawing/2014/main" val="10000"/>
                  </a:ext>
                </a:extLst>
              </a:tr>
              <a:tr h="794366">
                <a:tc>
                  <a:txBody>
                    <a:bodyPr/>
                    <a:lstStyle/>
                    <a:p>
                      <a:pPr marL="0" marR="0" algn="ctr">
                        <a:lnSpc>
                          <a:spcPct val="115000"/>
                        </a:lnSpc>
                        <a:spcBef>
                          <a:spcPts val="0"/>
                        </a:spcBef>
                        <a:spcAft>
                          <a:spcPts val="0"/>
                        </a:spcAft>
                      </a:pPr>
                      <a:r>
                        <a:rPr lang="en-US" sz="1800" dirty="0"/>
                        <a:t>PEOs</a:t>
                      </a:r>
                      <a:endParaRPr lang="en-US" sz="1800" b="0" dirty="0">
                        <a:solidFill>
                          <a:schemeClr val="accent4">
                            <a:lumMod val="50000"/>
                          </a:schemeClr>
                        </a:solidFill>
                        <a:latin typeface="+mj-lt"/>
                        <a:ea typeface="Times New Roman"/>
                      </a:endParaRPr>
                    </a:p>
                  </a:txBody>
                  <a:tcPr marL="68580" marR="68580" marT="0" marB="0" anchor="ctr"/>
                </a:tc>
                <a:tc>
                  <a:txBody>
                    <a:bodyPr/>
                    <a:lstStyle/>
                    <a:p>
                      <a:pPr marL="68580" marR="0" algn="l">
                        <a:lnSpc>
                          <a:spcPct val="100000"/>
                        </a:lnSpc>
                        <a:spcBef>
                          <a:spcPts val="0"/>
                        </a:spcBef>
                        <a:spcAft>
                          <a:spcPts val="0"/>
                        </a:spcAft>
                      </a:pPr>
                      <a:r>
                        <a:rPr lang="en-US" sz="1800" kern="1200" dirty="0">
                          <a:effectLst/>
                        </a:rPr>
                        <a:t>To have an excellent scientific and engineering breadth so as to comprehend, analyze, design and provide sustainable solutions for real-life problems using state-of-the-art technologies.</a:t>
                      </a:r>
                      <a:endParaRPr lang="en-US" sz="1800" b="0" baseline="0" dirty="0">
                        <a:solidFill>
                          <a:schemeClr val="accent4">
                            <a:lumMod val="50000"/>
                          </a:schemeClr>
                        </a:solidFill>
                        <a:latin typeface="+mj-lt"/>
                        <a:ea typeface="Times New Roman"/>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79806">
                <a:tc>
                  <a:txBody>
                    <a:bodyPr/>
                    <a:lstStyle/>
                    <a:p>
                      <a:pPr marL="0" marR="0" algn="ctr">
                        <a:lnSpc>
                          <a:spcPct val="115000"/>
                        </a:lnSpc>
                        <a:spcBef>
                          <a:spcPts val="0"/>
                        </a:spcBef>
                        <a:spcAft>
                          <a:spcPts val="0"/>
                        </a:spcAft>
                      </a:pPr>
                      <a:r>
                        <a:rPr lang="en-US" sz="1800" dirty="0"/>
                        <a:t>PEOs</a:t>
                      </a:r>
                      <a:endParaRPr lang="en-US" sz="1800" b="0" dirty="0">
                        <a:solidFill>
                          <a:schemeClr val="accent4">
                            <a:lumMod val="50000"/>
                          </a:schemeClr>
                        </a:solidFill>
                        <a:latin typeface="+mj-lt"/>
                        <a:ea typeface="Times New Roman"/>
                      </a:endParaRPr>
                    </a:p>
                  </a:txBody>
                  <a:tcPr marL="68580" marR="68580" marT="0" marB="0" anchor="ctr"/>
                </a:tc>
                <a:tc>
                  <a:txBody>
                    <a:bodyPr/>
                    <a:lstStyle/>
                    <a:p>
                      <a:pPr marL="68580" marR="0" algn="just">
                        <a:lnSpc>
                          <a:spcPct val="100000"/>
                        </a:lnSpc>
                        <a:spcBef>
                          <a:spcPts val="0"/>
                        </a:spcBef>
                        <a:spcAft>
                          <a:spcPts val="0"/>
                        </a:spcAft>
                      </a:pPr>
                      <a:r>
                        <a:rPr lang="en-US" sz="1800" kern="1200" dirty="0">
                          <a:effectLst/>
                        </a:rPr>
                        <a:t>To have a successful career in industries, to pursue higher studies or to support entrepreneurial endeavors and to face the global challenges.</a:t>
                      </a:r>
                      <a:endParaRPr lang="en-US" sz="1800" b="0" dirty="0">
                        <a:solidFill>
                          <a:schemeClr val="accent4">
                            <a:lumMod val="50000"/>
                          </a:schemeClr>
                        </a:solidFill>
                        <a:latin typeface="+mj-lt"/>
                        <a:ea typeface="Times New Roman"/>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059155">
                <a:tc>
                  <a:txBody>
                    <a:bodyPr/>
                    <a:lstStyle/>
                    <a:p>
                      <a:pPr marL="0" marR="0" algn="ctr">
                        <a:lnSpc>
                          <a:spcPct val="115000"/>
                        </a:lnSpc>
                        <a:spcBef>
                          <a:spcPts val="0"/>
                        </a:spcBef>
                        <a:spcAft>
                          <a:spcPts val="0"/>
                        </a:spcAft>
                      </a:pPr>
                      <a:r>
                        <a:rPr lang="en-US" sz="1800" dirty="0"/>
                        <a:t>PEOs</a:t>
                      </a:r>
                      <a:endParaRPr lang="en-US" sz="1800" b="0" dirty="0">
                        <a:solidFill>
                          <a:schemeClr val="accent4">
                            <a:lumMod val="50000"/>
                          </a:schemeClr>
                        </a:solidFill>
                        <a:latin typeface="+mj-lt"/>
                        <a:ea typeface="Times New Roman"/>
                      </a:endParaRPr>
                    </a:p>
                  </a:txBody>
                  <a:tcPr marL="68580" marR="68580" marT="0" marB="0" anchor="ctr"/>
                </a:tc>
                <a:tc>
                  <a:txBody>
                    <a:bodyPr/>
                    <a:lstStyle/>
                    <a:p>
                      <a:pPr marL="68580" marR="0" algn="just">
                        <a:lnSpc>
                          <a:spcPct val="100000"/>
                        </a:lnSpc>
                        <a:spcBef>
                          <a:spcPts val="0"/>
                        </a:spcBef>
                        <a:spcAft>
                          <a:spcPts val="0"/>
                        </a:spcAft>
                      </a:pPr>
                      <a:r>
                        <a:rPr lang="en-US" sz="1800" kern="1200" dirty="0">
                          <a:effectLst/>
                        </a:rPr>
                        <a:t>To have an effective communication skills, professional attitude, ethical values and a desire to learn specific knowledge in emerging trends, technologies for research, innovation and product    development and contribution to society.</a:t>
                      </a:r>
                      <a:endParaRPr lang="en-US" sz="1800" b="0" dirty="0">
                        <a:solidFill>
                          <a:schemeClr val="accent4">
                            <a:lumMod val="50000"/>
                          </a:schemeClr>
                        </a:solidFill>
                        <a:latin typeface="+mj-lt"/>
                        <a:ea typeface="Times New Roman"/>
                      </a:endParaRPr>
                    </a:p>
                  </a:txBody>
                  <a:tcPr marL="68580" marR="68580" marT="0" marB="0" anchor="ctr"/>
                </a:tc>
                <a:extLst>
                  <a:ext uri="{0D108BD9-81ED-4DB2-BD59-A6C34878D82A}">
                    <a16:rowId xmlns:a16="http://schemas.microsoft.com/office/drawing/2014/main" val="10003"/>
                  </a:ext>
                </a:extLst>
              </a:tr>
              <a:tr h="835228">
                <a:tc>
                  <a:txBody>
                    <a:bodyPr/>
                    <a:lstStyle/>
                    <a:p>
                      <a:pPr marL="0" marR="0" algn="ctr">
                        <a:lnSpc>
                          <a:spcPct val="115000"/>
                        </a:lnSpc>
                        <a:spcBef>
                          <a:spcPts val="0"/>
                        </a:spcBef>
                        <a:spcAft>
                          <a:spcPts val="0"/>
                        </a:spcAft>
                      </a:pPr>
                      <a:r>
                        <a:rPr lang="en-US" sz="1800" dirty="0"/>
                        <a:t>PEOs</a:t>
                      </a:r>
                      <a:endParaRPr lang="en-US" sz="1800" b="0" dirty="0">
                        <a:solidFill>
                          <a:schemeClr val="accent4">
                            <a:lumMod val="50000"/>
                          </a:schemeClr>
                        </a:solidFill>
                        <a:latin typeface="+mj-lt"/>
                        <a:ea typeface="Times New Roman"/>
                      </a:endParaRPr>
                    </a:p>
                  </a:txBody>
                  <a:tcPr marL="68580" marR="68580" marT="0" marB="0" anchor="ctr"/>
                </a:tc>
                <a:tc>
                  <a:txBody>
                    <a:bodyPr/>
                    <a:lstStyle/>
                    <a:p>
                      <a:pPr marL="67945" marR="0" algn="just">
                        <a:lnSpc>
                          <a:spcPct val="100000"/>
                        </a:lnSpc>
                        <a:spcBef>
                          <a:spcPts val="0"/>
                        </a:spcBef>
                        <a:spcAft>
                          <a:spcPts val="0"/>
                        </a:spcAft>
                      </a:pPr>
                      <a:r>
                        <a:rPr lang="en-US" sz="1800" kern="1200" dirty="0">
                          <a:effectLst/>
                        </a:rPr>
                        <a:t>To have life-long learning for up-skilling and re-skilling for successful professional career as engineer, scientist, entrepreneur and bureaucrat for betterment of society.</a:t>
                      </a:r>
                      <a:endParaRPr lang="en-US" sz="1800" b="0" dirty="0">
                        <a:solidFill>
                          <a:schemeClr val="accent4">
                            <a:lumMod val="50000"/>
                          </a:schemeClr>
                        </a:solidFill>
                        <a:latin typeface="+mj-lt"/>
                        <a:ea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10" name="Title 1"/>
          <p:cNvSpPr txBox="1">
            <a:spLocks/>
          </p:cNvSpPr>
          <p:nvPr/>
        </p:nvSpPr>
        <p:spPr>
          <a:xfrm>
            <a:off x="2895600" y="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Program Educational Objectives</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352497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Question Paper Template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9" name="Content Placeholder 8">
            <a:extLst>
              <a:ext uri="{FF2B5EF4-FFF2-40B4-BE49-F238E27FC236}">
                <a16:creationId xmlns:a16="http://schemas.microsoft.com/office/drawing/2014/main" id="{0B77B11B-9C15-4679-A934-EBBF86AE34F6}"/>
              </a:ext>
            </a:extLst>
          </p:cNvPr>
          <p:cNvPicPr>
            <a:picLocks noGrp="1" noChangeAspect="1"/>
          </p:cNvPicPr>
          <p:nvPr>
            <p:ph idx="1"/>
          </p:nvPr>
        </p:nvPicPr>
        <p:blipFill>
          <a:blip r:embed="rId4"/>
          <a:stretch>
            <a:fillRect/>
          </a:stretch>
        </p:blipFill>
        <p:spPr>
          <a:xfrm>
            <a:off x="2743200" y="1843881"/>
            <a:ext cx="7391400" cy="3124200"/>
          </a:xfrm>
          <a:prstGeom prst="rect">
            <a:avLst/>
          </a:prstGeom>
        </p:spPr>
      </p:pic>
    </p:spTree>
    <p:extLst>
      <p:ext uri="{BB962C8B-B14F-4D97-AF65-F5344CB8AC3E}">
        <p14:creationId xmlns:p14="http://schemas.microsoft.com/office/powerpoint/2010/main" val="2478092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Question Paper Template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9" name="Content Placeholder 8">
            <a:extLst>
              <a:ext uri="{FF2B5EF4-FFF2-40B4-BE49-F238E27FC236}">
                <a16:creationId xmlns:a16="http://schemas.microsoft.com/office/drawing/2014/main" id="{F82AF081-83E9-40E3-85C9-062E3E753D2B}"/>
              </a:ext>
            </a:extLst>
          </p:cNvPr>
          <p:cNvPicPr>
            <a:picLocks noGrp="1" noChangeAspect="1"/>
          </p:cNvPicPr>
          <p:nvPr>
            <p:ph idx="1"/>
          </p:nvPr>
        </p:nvPicPr>
        <p:blipFill>
          <a:blip r:embed="rId4"/>
          <a:stretch>
            <a:fillRect/>
          </a:stretch>
        </p:blipFill>
        <p:spPr>
          <a:xfrm>
            <a:off x="1905000" y="1885198"/>
            <a:ext cx="8763000" cy="3041566"/>
          </a:xfrm>
          <a:prstGeom prst="rect">
            <a:avLst/>
          </a:prstGeom>
        </p:spPr>
      </p:pic>
    </p:spTree>
    <p:extLst>
      <p:ext uri="{BB962C8B-B14F-4D97-AF65-F5344CB8AC3E}">
        <p14:creationId xmlns:p14="http://schemas.microsoft.com/office/powerpoint/2010/main" val="2942372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Question Paper Template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9" name="Content Placeholder 8">
            <a:extLst>
              <a:ext uri="{FF2B5EF4-FFF2-40B4-BE49-F238E27FC236}">
                <a16:creationId xmlns:a16="http://schemas.microsoft.com/office/drawing/2014/main" id="{D6AD0FEF-91AB-4622-BD71-AF17C265451A}"/>
              </a:ext>
            </a:extLst>
          </p:cNvPr>
          <p:cNvPicPr>
            <a:picLocks noGrp="1" noChangeAspect="1"/>
          </p:cNvPicPr>
          <p:nvPr>
            <p:ph idx="1"/>
          </p:nvPr>
        </p:nvPicPr>
        <p:blipFill>
          <a:blip r:embed="rId4"/>
          <a:stretch>
            <a:fillRect/>
          </a:stretch>
        </p:blipFill>
        <p:spPr>
          <a:xfrm>
            <a:off x="1905000" y="1143001"/>
            <a:ext cx="8382000" cy="3530428"/>
          </a:xfrm>
          <a:prstGeom prst="rect">
            <a:avLst/>
          </a:prstGeom>
        </p:spPr>
      </p:pic>
    </p:spTree>
    <p:extLst>
      <p:ext uri="{BB962C8B-B14F-4D97-AF65-F5344CB8AC3E}">
        <p14:creationId xmlns:p14="http://schemas.microsoft.com/office/powerpoint/2010/main" val="1012276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Question Paper Template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11" name="Content Placeholder 10">
            <a:extLst>
              <a:ext uri="{FF2B5EF4-FFF2-40B4-BE49-F238E27FC236}">
                <a16:creationId xmlns:a16="http://schemas.microsoft.com/office/drawing/2014/main" id="{D6AD0FEF-91AB-4622-BD71-AF17C265451A}"/>
              </a:ext>
            </a:extLst>
          </p:cNvPr>
          <p:cNvPicPr>
            <a:picLocks noGrp="1" noChangeAspect="1"/>
          </p:cNvPicPr>
          <p:nvPr>
            <p:ph idx="1"/>
          </p:nvPr>
        </p:nvPicPr>
        <p:blipFill>
          <a:blip r:embed="rId4"/>
          <a:stretch>
            <a:fillRect/>
          </a:stretch>
        </p:blipFill>
        <p:spPr>
          <a:xfrm>
            <a:off x="2447925" y="1905794"/>
            <a:ext cx="7296150" cy="3914775"/>
          </a:xfrm>
          <a:prstGeom prst="rect">
            <a:avLst/>
          </a:prstGeom>
        </p:spPr>
      </p:pic>
    </p:spTree>
    <p:extLst>
      <p:ext uri="{BB962C8B-B14F-4D97-AF65-F5344CB8AC3E}">
        <p14:creationId xmlns:p14="http://schemas.microsoft.com/office/powerpoint/2010/main" val="3897341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a:cs typeface="Calibri"/>
              </a:rPr>
              <a:t>Faculty Introduction</a:t>
            </a:r>
            <a:endParaRPr lang="en-US" sz="280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18" name="Table 17">
            <a:extLst>
              <a:ext uri="{FF2B5EF4-FFF2-40B4-BE49-F238E27FC236}">
                <a16:creationId xmlns:a16="http://schemas.microsoft.com/office/drawing/2014/main" id="{55140C81-AEE7-2420-4038-EF55691C1D41}"/>
              </a:ext>
            </a:extLst>
          </p:cNvPr>
          <p:cNvGraphicFramePr>
            <a:graphicFrameLocks noGrp="1"/>
          </p:cNvGraphicFramePr>
          <p:nvPr>
            <p:extLst>
              <p:ext uri="{D42A27DB-BD31-4B8C-83A1-F6EECF244321}">
                <p14:modId xmlns:p14="http://schemas.microsoft.com/office/powerpoint/2010/main" val="1153933455"/>
              </p:ext>
            </p:extLst>
          </p:nvPr>
        </p:nvGraphicFramePr>
        <p:xfrm>
          <a:off x="1900237" y="1947862"/>
          <a:ext cx="8391525" cy="2962275"/>
        </p:xfrm>
        <a:graphic>
          <a:graphicData uri="http://schemas.openxmlformats.org/drawingml/2006/table">
            <a:tbl>
              <a:tblPr bandRow="1">
                <a:tableStyleId>{5C22544A-7EE6-4342-B048-85BDC9FD1C3A}</a:tableStyleId>
              </a:tblPr>
              <a:tblGrid>
                <a:gridCol w="1809750">
                  <a:extLst>
                    <a:ext uri="{9D8B030D-6E8A-4147-A177-3AD203B41FA5}">
                      <a16:colId xmlns:a16="http://schemas.microsoft.com/office/drawing/2014/main" val="2106345043"/>
                    </a:ext>
                  </a:extLst>
                </a:gridCol>
                <a:gridCol w="6581775">
                  <a:extLst>
                    <a:ext uri="{9D8B030D-6E8A-4147-A177-3AD203B41FA5}">
                      <a16:colId xmlns:a16="http://schemas.microsoft.com/office/drawing/2014/main" val="695535554"/>
                    </a:ext>
                  </a:extLst>
                </a:gridCol>
              </a:tblGrid>
              <a:tr h="400050">
                <a:tc>
                  <a:txBody>
                    <a:bodyPr/>
                    <a:lstStyle/>
                    <a:p>
                      <a:pPr algn="l" fontAlgn="base"/>
                      <a:r>
                        <a:rPr lang="en-US" sz="2000" b="1" i="0" dirty="0">
                          <a:solidFill>
                            <a:srgbClr val="000000"/>
                          </a:solidFill>
                          <a:effectLst/>
                          <a:latin typeface="Calibri"/>
                        </a:rPr>
                        <a:t>Name</a:t>
                      </a:r>
                      <a:endParaRPr lang="en-US" b="1"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tc>
                  <a:txBody>
                    <a:bodyPr/>
                    <a:lstStyle/>
                    <a:p>
                      <a:pPr algn="l" fontAlgn="base"/>
                      <a:r>
                        <a:rPr lang="en-IN" sz="2000" b="1" i="0" dirty="0">
                          <a:solidFill>
                            <a:srgbClr val="000000"/>
                          </a:solidFill>
                          <a:effectLst/>
                          <a:latin typeface="Calibri"/>
                        </a:rPr>
                        <a:t>Mohini </a:t>
                      </a:r>
                      <a:r>
                        <a:rPr lang="en-IN" sz="2000" b="1" i="0" dirty="0" err="1">
                          <a:solidFill>
                            <a:srgbClr val="000000"/>
                          </a:solidFill>
                          <a:effectLst/>
                          <a:latin typeface="Calibri"/>
                        </a:rPr>
                        <a:t>Chakarverti</a:t>
                      </a: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14288"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259347396"/>
                  </a:ext>
                </a:extLst>
              </a:tr>
              <a:tr h="400050">
                <a:tc>
                  <a:txBody>
                    <a:bodyPr/>
                    <a:lstStyle/>
                    <a:p>
                      <a:pPr algn="l" fontAlgn="base"/>
                      <a:r>
                        <a:rPr lang="en-US" sz="2000" b="0" i="0" dirty="0">
                          <a:solidFill>
                            <a:srgbClr val="000000"/>
                          </a:solidFill>
                          <a:effectLst/>
                          <a:latin typeface="Calibri"/>
                        </a:rPr>
                        <a:t>Qualification</a:t>
                      </a:r>
                      <a:endParaRPr lang="en-US" b="0"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2000" b="0" i="0" u="none" strike="noStrike" noProof="0" dirty="0">
                          <a:solidFill>
                            <a:srgbClr val="000000"/>
                          </a:solidFill>
                          <a:effectLst/>
                          <a:latin typeface="Calibri"/>
                        </a:rPr>
                        <a:t>Ph.D.(Pursuing)</a:t>
                      </a: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14288"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1419813011"/>
                  </a:ext>
                </a:extLst>
              </a:tr>
              <a:tr h="400050">
                <a:tc>
                  <a:txBody>
                    <a:bodyPr/>
                    <a:lstStyle/>
                    <a:p>
                      <a:pPr algn="l" fontAlgn="base"/>
                      <a:r>
                        <a:rPr lang="en-US" sz="2000" b="0" i="0" dirty="0">
                          <a:solidFill>
                            <a:srgbClr val="000000"/>
                          </a:solidFill>
                          <a:effectLst/>
                          <a:latin typeface="Calibri"/>
                        </a:rPr>
                        <a:t>Designation</a:t>
                      </a:r>
                      <a:endParaRPr lang="en-US" b="0"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US" sz="2000" b="0" i="0" dirty="0">
                          <a:solidFill>
                            <a:srgbClr val="000000"/>
                          </a:solidFill>
                          <a:effectLst/>
                          <a:latin typeface="Calibri"/>
                        </a:rPr>
                        <a:t>Assistant Professor</a:t>
                      </a:r>
                      <a:endParaRPr lang="en-US"/>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160535922"/>
                  </a:ext>
                </a:extLst>
              </a:tr>
              <a:tr h="400050">
                <a:tc>
                  <a:txBody>
                    <a:bodyPr/>
                    <a:lstStyle/>
                    <a:p>
                      <a:pPr algn="l" fontAlgn="base"/>
                      <a:r>
                        <a:rPr lang="en-US" sz="2000" b="0" i="0" dirty="0">
                          <a:solidFill>
                            <a:srgbClr val="000000"/>
                          </a:solidFill>
                          <a:effectLst/>
                          <a:latin typeface="Calibri"/>
                        </a:rPr>
                        <a:t>Department</a:t>
                      </a:r>
                      <a:endParaRPr lang="en-US" b="0"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l" fontAlgn="base"/>
                      <a:r>
                        <a:rPr lang="en-IN" sz="2000" b="0" i="0" dirty="0">
                          <a:solidFill>
                            <a:srgbClr val="000000"/>
                          </a:solidFill>
                          <a:effectLst/>
                          <a:latin typeface="Calibri"/>
                        </a:rPr>
                        <a:t>CSE-AIML</a:t>
                      </a:r>
                      <a:endParaRPr lang="en-US"/>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2461800535"/>
                  </a:ext>
                </a:extLst>
              </a:tr>
              <a:tr h="400050">
                <a:tc>
                  <a:txBody>
                    <a:bodyPr/>
                    <a:lstStyle/>
                    <a:p>
                      <a:pPr algn="l" fontAlgn="base"/>
                      <a:r>
                        <a:rPr lang="en-US" sz="2000" b="0" i="0" dirty="0">
                          <a:solidFill>
                            <a:srgbClr val="000000"/>
                          </a:solidFill>
                          <a:effectLst/>
                          <a:latin typeface="Calibri"/>
                        </a:rPr>
                        <a:t>NIET Experience</a:t>
                      </a:r>
                      <a:endParaRPr lang="en-US" b="0"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lvl="0" algn="l">
                        <a:buNone/>
                      </a:pPr>
                      <a:r>
                        <a:rPr lang="en-US" sz="2000" b="0" i="0" dirty="0">
                          <a:solidFill>
                            <a:srgbClr val="000000"/>
                          </a:solidFill>
                          <a:effectLst/>
                          <a:latin typeface="Calibri"/>
                        </a:rPr>
                        <a:t>3 Years</a:t>
                      </a: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30745346"/>
                  </a:ext>
                </a:extLst>
              </a:tr>
              <a:tr h="962025">
                <a:tc>
                  <a:txBody>
                    <a:bodyPr/>
                    <a:lstStyle/>
                    <a:p>
                      <a:pPr algn="l" fontAlgn="base"/>
                      <a:r>
                        <a:rPr lang="en-US" sz="2000" b="0" i="0" dirty="0">
                          <a:solidFill>
                            <a:srgbClr val="000000"/>
                          </a:solidFill>
                          <a:effectLst/>
                          <a:latin typeface="Calibri"/>
                        </a:rPr>
                        <a:t>Subject Taught</a:t>
                      </a:r>
                      <a:endParaRPr lang="en-US" b="0" i="0" dirty="0">
                        <a:solidFill>
                          <a:srgbClr val="000000"/>
                        </a:solidFill>
                        <a:effectLst/>
                        <a:latin typeface="Calibri"/>
                      </a:endParaRPr>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tc>
                  <a:txBody>
                    <a:bodyPr/>
                    <a:lstStyle/>
                    <a:p>
                      <a:pPr algn="just" fontAlgn="base"/>
                      <a:r>
                        <a:rPr lang="en-US" sz="2000" b="0" i="0" dirty="0">
                          <a:solidFill>
                            <a:srgbClr val="000000"/>
                          </a:solidFill>
                          <a:effectLst/>
                          <a:latin typeface="Calibri"/>
                        </a:rPr>
                        <a:t>Introduction to AI and ML</a:t>
                      </a:r>
                      <a:endParaRPr lang="en-US" dirty="0"/>
                    </a:p>
                  </a:txBody>
                  <a:tcPr marL="68580" marR="68580" marT="34290" marB="34290">
                    <a:lnL w="9525" cap="flat" cmpd="sng" algn="ctr">
                      <a:solidFill>
                        <a:srgbClr val="70AD47"/>
                      </a:solidFill>
                      <a:prstDash val="solid"/>
                      <a:round/>
                      <a:headEnd type="none" w="med" len="med"/>
                      <a:tailEnd type="none" w="med" len="med"/>
                    </a:lnL>
                    <a:lnR w="9525" cap="flat" cmpd="sng" algn="ctr">
                      <a:solidFill>
                        <a:srgbClr val="70AD47"/>
                      </a:solidFill>
                      <a:prstDash val="solid"/>
                      <a:round/>
                      <a:headEnd type="none" w="med" len="med"/>
                      <a:tailEnd type="none" w="med" len="med"/>
                    </a:lnR>
                    <a:lnT w="9525" cap="flat" cmpd="sng" algn="ctr">
                      <a:solidFill>
                        <a:srgbClr val="70AD47"/>
                      </a:solidFill>
                      <a:prstDash val="solid"/>
                      <a:round/>
                      <a:headEnd type="none" w="med" len="med"/>
                      <a:tailEnd type="none" w="med" len="med"/>
                    </a:lnT>
                    <a:lnB w="9525" cap="flat" cmpd="sng" algn="ctr">
                      <a:solidFill>
                        <a:srgbClr val="70AD47"/>
                      </a:solidFill>
                      <a:prstDash val="solid"/>
                      <a:round/>
                      <a:headEnd type="none" w="med" len="med"/>
                      <a:tailEnd type="none" w="med" len="med"/>
                    </a:lnB>
                    <a:noFill/>
                  </a:tcPr>
                </a:tc>
                <a:extLst>
                  <a:ext uri="{0D108BD9-81ED-4DB2-BD59-A6C34878D82A}">
                    <a16:rowId xmlns:a16="http://schemas.microsoft.com/office/drawing/2014/main" val="802733754"/>
                  </a:ext>
                </a:extLst>
              </a:tr>
            </a:tbl>
          </a:graphicData>
        </a:graphic>
      </p:graphicFrame>
    </p:spTree>
    <p:extLst>
      <p:ext uri="{BB962C8B-B14F-4D97-AF65-F5344CB8AC3E}">
        <p14:creationId xmlns:p14="http://schemas.microsoft.com/office/powerpoint/2010/main" val="1296927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Question Paper Template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pic>
        <p:nvPicPr>
          <p:cNvPr id="11" name="Content Placeholder 10">
            <a:extLst>
              <a:ext uri="{FF2B5EF4-FFF2-40B4-BE49-F238E27FC236}">
                <a16:creationId xmlns:a16="http://schemas.microsoft.com/office/drawing/2014/main" id="{CF080F34-6289-4751-AE3C-849A673B260C}"/>
              </a:ext>
            </a:extLst>
          </p:cNvPr>
          <p:cNvPicPr>
            <a:picLocks noGrp="1" noChangeAspect="1"/>
          </p:cNvPicPr>
          <p:nvPr>
            <p:ph idx="1"/>
          </p:nvPr>
        </p:nvPicPr>
        <p:blipFill>
          <a:blip r:embed="rId4"/>
          <a:stretch>
            <a:fillRect/>
          </a:stretch>
        </p:blipFill>
        <p:spPr>
          <a:xfrm>
            <a:off x="2683709" y="1600200"/>
            <a:ext cx="6824582" cy="4525963"/>
          </a:xfrm>
          <a:prstGeom prst="rect">
            <a:avLst/>
          </a:prstGeom>
        </p:spPr>
      </p:pic>
    </p:spTree>
    <p:extLst>
      <p:ext uri="{BB962C8B-B14F-4D97-AF65-F5344CB8AC3E}">
        <p14:creationId xmlns:p14="http://schemas.microsoft.com/office/powerpoint/2010/main" val="3875242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PREREQUISITE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p:txBody>
          <a:bodyPr/>
          <a:lstStyle/>
          <a:p>
            <a:pPr>
              <a:buNone/>
            </a:pPr>
            <a:r>
              <a:rPr lang="en-US" sz="3600" b="1" dirty="0"/>
              <a:t>Prerequisites:</a:t>
            </a:r>
            <a:endParaRPr lang="en-US" dirty="0"/>
          </a:p>
          <a:p>
            <a:r>
              <a:rPr lang="en-US" dirty="0"/>
              <a:t> Statistics.</a:t>
            </a:r>
          </a:p>
          <a:p>
            <a:r>
              <a:rPr lang="en-US" dirty="0"/>
              <a:t>Linear Algebra.</a:t>
            </a:r>
          </a:p>
          <a:p>
            <a:r>
              <a:rPr lang="en-US" dirty="0"/>
              <a:t>Calculus.</a:t>
            </a:r>
          </a:p>
          <a:p>
            <a:r>
              <a:rPr lang="en-US" dirty="0"/>
              <a:t>Probability.</a:t>
            </a:r>
          </a:p>
          <a:p>
            <a:r>
              <a:rPr lang="en-US" dirty="0"/>
              <a:t>Programming Languages.</a:t>
            </a:r>
          </a:p>
          <a:p>
            <a:endParaRPr lang="en-US" dirty="0"/>
          </a:p>
        </p:txBody>
      </p:sp>
    </p:spTree>
    <p:extLst>
      <p:ext uri="{BB962C8B-B14F-4D97-AF65-F5344CB8AC3E}">
        <p14:creationId xmlns:p14="http://schemas.microsoft.com/office/powerpoint/2010/main" val="302043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Unit Content</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p:txBody>
          <a:bodyPr>
            <a:normAutofit/>
          </a:bodyPr>
          <a:lstStyle/>
          <a:p>
            <a:pPr algn="just"/>
            <a:r>
              <a:rPr lang="en-GB" sz="2800" dirty="0"/>
              <a:t>Introduction to Machine Learning, </a:t>
            </a:r>
          </a:p>
          <a:p>
            <a:pPr algn="just"/>
            <a:r>
              <a:rPr lang="en-GB" sz="2800" dirty="0"/>
              <a:t>Types of Machine Learning, </a:t>
            </a:r>
            <a:endParaRPr lang="en-US" sz="2800" dirty="0"/>
          </a:p>
          <a:p>
            <a:pPr algn="just"/>
            <a:r>
              <a:rPr lang="en-GB" sz="2800" b="1" dirty="0"/>
              <a:t>Feature Engineering</a:t>
            </a:r>
            <a:r>
              <a:rPr lang="en-GB" sz="2800" dirty="0"/>
              <a:t>: Features and their types,</a:t>
            </a:r>
          </a:p>
          <a:p>
            <a:pPr algn="just"/>
            <a:r>
              <a:rPr lang="en-GB" sz="2800" dirty="0"/>
              <a:t> handing missing data, </a:t>
            </a:r>
          </a:p>
          <a:p>
            <a:pPr algn="just"/>
            <a:r>
              <a:rPr lang="en-GB" sz="2800" dirty="0"/>
              <a:t>Dealing with categorical features, </a:t>
            </a:r>
            <a:endParaRPr lang="en-US" sz="2800" dirty="0"/>
          </a:p>
          <a:p>
            <a:pPr algn="just"/>
            <a:r>
              <a:rPr lang="en-GB" sz="2800" b="1" dirty="0"/>
              <a:t>Working with features:</a:t>
            </a:r>
            <a:r>
              <a:rPr lang="en-GB" sz="2800" dirty="0"/>
              <a:t> Feature Scaling, </a:t>
            </a:r>
          </a:p>
          <a:p>
            <a:pPr algn="just"/>
            <a:r>
              <a:rPr lang="en-GB" sz="2800" dirty="0"/>
              <a:t>Feature selection, </a:t>
            </a:r>
            <a:endParaRPr lang="en-US" sz="2800" dirty="0"/>
          </a:p>
          <a:p>
            <a:pPr algn="just"/>
            <a:r>
              <a:rPr lang="en-GB" sz="2800" b="1" dirty="0"/>
              <a:t>Feature Extraction:</a:t>
            </a:r>
            <a:r>
              <a:rPr lang="en-GB" sz="2800" dirty="0"/>
              <a:t> Principal Component Analysis (PCA) algorithm</a:t>
            </a:r>
            <a:endParaRPr lang="en-US" sz="2800" dirty="0"/>
          </a:p>
        </p:txBody>
      </p:sp>
    </p:spTree>
    <p:extLst>
      <p:ext uri="{BB962C8B-B14F-4D97-AF65-F5344CB8AC3E}">
        <p14:creationId xmlns:p14="http://schemas.microsoft.com/office/powerpoint/2010/main" val="66831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GB" dirty="0"/>
              <a:t>Introduction to Machine Learning</a:t>
            </a:r>
            <a:endParaRPr lang="en-US" dirty="0"/>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a:xfrm>
            <a:off x="1905000" y="1568921"/>
            <a:ext cx="10972800" cy="4525963"/>
          </a:xfrm>
        </p:spPr>
        <p:txBody>
          <a:bodyPr>
            <a:normAutofit lnSpcReduction="10000"/>
          </a:bodyPr>
          <a:lstStyle/>
          <a:p>
            <a:pPr marL="12700" indent="0">
              <a:lnSpc>
                <a:spcPct val="150000"/>
              </a:lnSpc>
              <a:spcBef>
                <a:spcPts val="95"/>
              </a:spcBef>
              <a:buClr>
                <a:schemeClr val="tx1"/>
              </a:buClr>
              <a:buSzPct val="93181"/>
              <a:buNone/>
              <a:tabLst>
                <a:tab pos="286385" algn="l"/>
                <a:tab pos="287020" algn="l"/>
              </a:tabLst>
            </a:pPr>
            <a:r>
              <a:rPr lang="en-US" sz="1800" b="1" dirty="0"/>
              <a:t>Top minds in machine learning predict where AI is going in 2021 and Beyond </a:t>
            </a:r>
          </a:p>
          <a:p>
            <a:pPr marL="469900" indent="-457200">
              <a:lnSpc>
                <a:spcPct val="150000"/>
              </a:lnSpc>
              <a:spcBef>
                <a:spcPts val="95"/>
              </a:spcBef>
              <a:buClr>
                <a:schemeClr val="tx1"/>
              </a:buClr>
              <a:buSzPct val="93181"/>
              <a:buAutoNum type="arabicPeriod"/>
              <a:tabLst>
                <a:tab pos="286385" algn="l"/>
                <a:tab pos="287020" algn="l"/>
              </a:tabLst>
            </a:pPr>
            <a:endParaRPr lang="en-US" sz="4000" dirty="0"/>
          </a:p>
          <a:p>
            <a:pPr marL="287020" indent="-274320">
              <a:lnSpc>
                <a:spcPct val="150000"/>
              </a:lnSpc>
              <a:spcBef>
                <a:spcPts val="95"/>
              </a:spcBef>
              <a:buClr>
                <a:schemeClr val="tx1"/>
              </a:buClr>
              <a:buSzPct val="93181"/>
              <a:tabLst>
                <a:tab pos="286385" algn="l"/>
                <a:tab pos="287020" algn="l"/>
              </a:tabLst>
            </a:pPr>
            <a:endParaRPr lang="en-US" sz="4000" dirty="0"/>
          </a:p>
          <a:p>
            <a:pPr marL="287020" indent="-274320">
              <a:lnSpc>
                <a:spcPct val="150000"/>
              </a:lnSpc>
              <a:spcBef>
                <a:spcPts val="95"/>
              </a:spcBef>
              <a:buClr>
                <a:schemeClr val="tx1"/>
              </a:buClr>
              <a:buSzPct val="93181"/>
              <a:tabLst>
                <a:tab pos="286385" algn="l"/>
                <a:tab pos="287020" algn="l"/>
              </a:tabLst>
            </a:pPr>
            <a:endParaRPr lang="en-US" sz="4000" dirty="0"/>
          </a:p>
          <a:p>
            <a:pPr marL="287020" indent="-274320">
              <a:lnSpc>
                <a:spcPct val="150000"/>
              </a:lnSpc>
              <a:spcBef>
                <a:spcPts val="95"/>
              </a:spcBef>
              <a:buClr>
                <a:schemeClr val="tx1"/>
              </a:buClr>
              <a:buSzPct val="93181"/>
              <a:tabLst>
                <a:tab pos="286385" algn="l"/>
                <a:tab pos="287020" algn="l"/>
              </a:tabLst>
            </a:pPr>
            <a:endParaRPr lang="en-US" sz="4000" dirty="0"/>
          </a:p>
          <a:p>
            <a:pPr marL="287020" indent="-274320">
              <a:lnSpc>
                <a:spcPct val="150000"/>
              </a:lnSpc>
              <a:spcBef>
                <a:spcPts val="95"/>
              </a:spcBef>
              <a:buClr>
                <a:schemeClr val="tx1"/>
              </a:buClr>
              <a:buSzPct val="93181"/>
              <a:tabLst>
                <a:tab pos="286385" algn="l"/>
                <a:tab pos="287020" algn="l"/>
              </a:tabLst>
            </a:pPr>
            <a:r>
              <a:rPr lang="en-US" sz="1800" dirty="0"/>
              <a:t>AI is no </a:t>
            </a:r>
            <a:r>
              <a:rPr lang="en-US" sz="1900" dirty="0"/>
              <a:t>longer poised to change the world someday; it’s changing the world now. </a:t>
            </a:r>
          </a:p>
          <a:p>
            <a:pPr marL="287020" indent="-274320">
              <a:lnSpc>
                <a:spcPct val="150000"/>
              </a:lnSpc>
              <a:spcBef>
                <a:spcPts val="95"/>
              </a:spcBef>
              <a:buClr>
                <a:schemeClr val="tx1"/>
              </a:buClr>
              <a:buSzPct val="93181"/>
              <a:tabLst>
                <a:tab pos="286385" algn="l"/>
                <a:tab pos="287020" algn="l"/>
              </a:tabLst>
            </a:pPr>
            <a:endParaRPr lang="en-US" sz="4000" dirty="0"/>
          </a:p>
          <a:p>
            <a:endParaRPr lang="en-US" dirty="0"/>
          </a:p>
        </p:txBody>
      </p:sp>
      <p:pic>
        <p:nvPicPr>
          <p:cNvPr id="9" name="Picture 8">
            <a:extLst>
              <a:ext uri="{FF2B5EF4-FFF2-40B4-BE49-F238E27FC236}">
                <a16:creationId xmlns:a16="http://schemas.microsoft.com/office/drawing/2014/main" id="{1B4F6E34-E068-454E-AA64-0F4C20B9365F}"/>
              </a:ext>
            </a:extLst>
          </p:cNvPr>
          <p:cNvPicPr>
            <a:picLocks noChangeAspect="1"/>
          </p:cNvPicPr>
          <p:nvPr/>
        </p:nvPicPr>
        <p:blipFill>
          <a:blip r:embed="rId4"/>
          <a:stretch>
            <a:fillRect/>
          </a:stretch>
        </p:blipFill>
        <p:spPr>
          <a:xfrm>
            <a:off x="2895600" y="2133600"/>
            <a:ext cx="5963194" cy="3125708"/>
          </a:xfrm>
          <a:prstGeom prst="rect">
            <a:avLst/>
          </a:prstGeom>
        </p:spPr>
      </p:pic>
    </p:spTree>
    <p:extLst>
      <p:ext uri="{BB962C8B-B14F-4D97-AF65-F5344CB8AC3E}">
        <p14:creationId xmlns:p14="http://schemas.microsoft.com/office/powerpoint/2010/main" val="528656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fontScale="77500" lnSpcReduction="20000"/>
          </a:bodyPr>
          <a:lstStyle/>
          <a:p>
            <a:pPr marL="0" indent="0">
              <a:buNone/>
            </a:pPr>
            <a:endParaRPr lang="en-US" sz="2400" b="1" dirty="0"/>
          </a:p>
          <a:p>
            <a:pPr marL="0" indent="0">
              <a:buNone/>
            </a:pPr>
            <a:endParaRPr lang="en-US" sz="2400" b="1" dirty="0"/>
          </a:p>
          <a:p>
            <a:pPr marL="0" indent="0">
              <a:buNone/>
            </a:pPr>
            <a:r>
              <a:rPr lang="en-US" sz="2400" b="1" dirty="0"/>
              <a:t>Soumith Chintala</a:t>
            </a:r>
          </a:p>
          <a:p>
            <a:pPr marL="0" indent="0">
              <a:buNone/>
            </a:pPr>
            <a:r>
              <a:rPr lang="en-US" sz="2400" i="1" dirty="0"/>
              <a:t>Director, principal engineer, and creator of </a:t>
            </a:r>
            <a:r>
              <a:rPr lang="en-US" sz="2400" i="1" dirty="0" err="1"/>
              <a:t>PyTorch</a:t>
            </a: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r>
              <a:rPr lang="en-US" sz="2200" dirty="0"/>
              <a:t>“I actually don’t think we’ve had a groundbreaking thing … since Transformer, basically. We had </a:t>
            </a:r>
            <a:r>
              <a:rPr lang="en-US" sz="2200" dirty="0" err="1"/>
              <a:t>ConvNets</a:t>
            </a:r>
            <a:r>
              <a:rPr lang="en-US" sz="2200" dirty="0"/>
              <a:t> in 2012 that reached prime time, and Transformer in 2017 or something. That’s my personal opinion,” </a:t>
            </a: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355600">
              <a:lnSpc>
                <a:spcPct val="150000"/>
              </a:lnSpc>
              <a:spcBef>
                <a:spcPts val="95"/>
              </a:spcBef>
              <a:buClr>
                <a:schemeClr val="tx1"/>
              </a:buClr>
              <a:buSzPct val="93181"/>
              <a:tabLst>
                <a:tab pos="286385" algn="l"/>
                <a:tab pos="287020" algn="l"/>
              </a:tabLst>
            </a:pPr>
            <a:r>
              <a:rPr lang="en-US" sz="2200" dirty="0"/>
              <a:t>Chintala also believes the evolution of machine learning frameworks like </a:t>
            </a:r>
            <a:r>
              <a:rPr lang="en-US" sz="2200" dirty="0" err="1"/>
              <a:t>PyTorch</a:t>
            </a:r>
            <a:r>
              <a:rPr lang="en-US" sz="2200" dirty="0"/>
              <a:t> and Google’s TensorFlow — the overwhelming favorites among ML practitioners today — have changed how researchers explore ideas and do their jobs.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8691880" y="685800"/>
            <a:ext cx="1976120" cy="1976120"/>
          </a:xfrm>
          <a:prstGeom prst="rect">
            <a:avLst/>
          </a:prstGeom>
        </p:spPr>
      </p:pic>
      <p:sp>
        <p:nvSpPr>
          <p:cNvPr id="10" name="Title 1"/>
          <p:cNvSpPr txBox="1">
            <a:spLocks/>
          </p:cNvSpPr>
          <p:nvPr/>
        </p:nvSpPr>
        <p:spPr>
          <a:xfrm>
            <a:off x="2895600" y="341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2105090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lnSpcReduction="10000"/>
          </a:bodyPr>
          <a:lstStyle/>
          <a:p>
            <a:pPr marL="0" indent="0">
              <a:buNone/>
            </a:pPr>
            <a:endParaRPr lang="en-US" sz="2400" b="1"/>
          </a:p>
          <a:p>
            <a:pPr marL="0" indent="0">
              <a:buNone/>
            </a:pPr>
            <a:endParaRPr lang="en-US" sz="2400" b="1"/>
          </a:p>
          <a:p>
            <a:pPr marL="0" indent="0">
              <a:buNone/>
            </a:pPr>
            <a:endParaRPr lang="en-US" sz="2400" b="1"/>
          </a:p>
          <a:p>
            <a:pPr marL="0" indent="0">
              <a:buNone/>
            </a:pPr>
            <a:r>
              <a:rPr lang="en-US" sz="2400" b="1" err="1"/>
              <a:t>Soumith</a:t>
            </a:r>
            <a:r>
              <a:rPr lang="en-US" sz="2400" b="1"/>
              <a:t> </a:t>
            </a:r>
            <a:r>
              <a:rPr lang="en-US" sz="2400" b="1" err="1"/>
              <a:t>Chintala</a:t>
            </a:r>
            <a:endParaRPr lang="en-US" sz="2400" b="1"/>
          </a:p>
          <a:p>
            <a:pPr marL="0" indent="0">
              <a:buNone/>
            </a:pPr>
            <a:r>
              <a:rPr lang="en-US" sz="2400" i="1"/>
              <a:t>Director, principal engineer, and creator of </a:t>
            </a:r>
            <a:r>
              <a:rPr lang="en-US" sz="2400" i="1" err="1"/>
              <a:t>PyTorch</a:t>
            </a:r>
            <a:endParaRPr lang="en-US" sz="2400"/>
          </a:p>
          <a:p>
            <a:pPr marL="355600" algn="just">
              <a:lnSpc>
                <a:spcPct val="150000"/>
              </a:lnSpc>
              <a:spcBef>
                <a:spcPts val="95"/>
              </a:spcBef>
              <a:buClr>
                <a:schemeClr val="tx1"/>
              </a:buClr>
              <a:buSzPct val="93181"/>
              <a:tabLst>
                <a:tab pos="286385" algn="l"/>
                <a:tab pos="287020" algn="l"/>
              </a:tabLst>
            </a:pPr>
            <a:r>
              <a:rPr lang="en-US" sz="2200"/>
              <a:t> Depending on how you gauge it, </a:t>
            </a:r>
            <a:r>
              <a:rPr lang="en-US" sz="2200" err="1"/>
              <a:t>PyTorch</a:t>
            </a:r>
            <a:r>
              <a:rPr lang="en-US" sz="2200"/>
              <a:t> is the most popular machine learning framework in the world today. </a:t>
            </a:r>
          </a:p>
          <a:p>
            <a:pPr marL="355600" algn="just">
              <a:lnSpc>
                <a:spcPct val="150000"/>
              </a:lnSpc>
              <a:spcBef>
                <a:spcPts val="95"/>
              </a:spcBef>
              <a:buClr>
                <a:schemeClr val="tx1"/>
              </a:buClr>
              <a:buSzPct val="93181"/>
              <a:tabLst>
                <a:tab pos="286385" algn="l"/>
                <a:tab pos="287020" algn="l"/>
              </a:tabLst>
            </a:pPr>
            <a:r>
              <a:rPr lang="en-US" sz="2200"/>
              <a:t>A derivative of the Torch open source framework introduced in 2002, </a:t>
            </a:r>
            <a:r>
              <a:rPr lang="en-US" sz="2200" err="1"/>
              <a:t>PyTorch</a:t>
            </a:r>
            <a:r>
              <a:rPr lang="en-US" sz="2200"/>
              <a:t> became available in 2015 and is growing steadily in extensions and libraries.</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8534400" y="685800"/>
            <a:ext cx="2133600" cy="2133600"/>
          </a:xfrm>
          <a:prstGeom prst="rect">
            <a:avLst/>
          </a:prstGeom>
        </p:spPr>
      </p:pic>
      <p:sp>
        <p:nvSpPr>
          <p:cNvPr id="10" name="Title 1"/>
          <p:cNvSpPr txBox="1">
            <a:spLocks/>
          </p:cNvSpPr>
          <p:nvPr/>
        </p:nvSpPr>
        <p:spPr>
          <a:xfrm>
            <a:off x="2895600" y="341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46548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5170991"/>
          </a:xfrm>
        </p:spPr>
        <p:txBody>
          <a:bodyPr>
            <a:normAutofit lnSpcReduction="10000"/>
          </a:bodyPr>
          <a:lstStyle/>
          <a:p>
            <a:r>
              <a:rPr lang="en-US" sz="2000" b="1"/>
              <a:t>                                                              Celeste Kidd</a:t>
            </a:r>
          </a:p>
          <a:p>
            <a:r>
              <a:rPr lang="en-US" sz="2000" i="1"/>
              <a:t>                                                             Developmental psychologist at the    </a:t>
            </a:r>
          </a:p>
          <a:p>
            <a:r>
              <a:rPr lang="en-US" sz="2000" i="1"/>
              <a:t>                                                             University of California, Berkeley</a:t>
            </a:r>
            <a:endParaRPr lang="en-US" sz="20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1800">
              <a:hlinkClick r:id="" action="ppaction://noaction"/>
            </a:endParaRPr>
          </a:p>
          <a:p>
            <a:pPr marL="355600">
              <a:lnSpc>
                <a:spcPct val="150000"/>
              </a:lnSpc>
              <a:spcBef>
                <a:spcPts val="95"/>
              </a:spcBef>
              <a:buClr>
                <a:schemeClr val="tx1"/>
              </a:buClr>
              <a:buSzPct val="93181"/>
              <a:tabLst>
                <a:tab pos="286385" algn="l"/>
                <a:tab pos="287020" algn="l"/>
              </a:tabLst>
            </a:pPr>
            <a:r>
              <a:rPr lang="en-US" sz="1800">
                <a:hlinkClick r:id="" action="ppaction://noaction"/>
              </a:rPr>
              <a:t>Celeste Kidd</a:t>
            </a:r>
            <a:r>
              <a:rPr lang="en-US" sz="1800"/>
              <a:t> is director of </a:t>
            </a:r>
            <a:r>
              <a:rPr lang="en-US" sz="1800">
                <a:hlinkClick r:id="rId2"/>
              </a:rPr>
              <a:t>Kidd Lab</a:t>
            </a:r>
            <a:r>
              <a:rPr lang="en-US" sz="1800"/>
              <a:t> at the University of California, Berkeley, where she and her team explore how kids learn. </a:t>
            </a:r>
          </a:p>
          <a:p>
            <a:pPr marL="355600">
              <a:lnSpc>
                <a:spcPct val="150000"/>
              </a:lnSpc>
              <a:spcBef>
                <a:spcPts val="95"/>
              </a:spcBef>
              <a:buClr>
                <a:schemeClr val="tx1"/>
              </a:buClr>
              <a:buSzPct val="93181"/>
              <a:tabLst>
                <a:tab pos="286385" algn="l"/>
                <a:tab pos="287020" algn="l"/>
              </a:tabLst>
            </a:pPr>
            <a:r>
              <a:rPr lang="en-US" sz="1800"/>
              <a:t>“Human babies don’t get tagged data sets, yet they manage just fine, and it’s important for us to understand how that happens,” she said.</a:t>
            </a:r>
          </a:p>
          <a:p>
            <a:pPr marL="355600">
              <a:lnSpc>
                <a:spcPct val="150000"/>
              </a:lnSpc>
              <a:spcBef>
                <a:spcPts val="95"/>
              </a:spcBef>
              <a:buClr>
                <a:schemeClr val="tx1"/>
              </a:buClr>
              <a:buSzPct val="93181"/>
              <a:tabLst>
                <a:tab pos="286385" algn="l"/>
                <a:tab pos="287020" algn="l"/>
              </a:tabLst>
            </a:pPr>
            <a:r>
              <a:rPr lang="en-US" sz="1800"/>
              <a:t>Last month, Kidd delivered the opening keynote address at the Neural Information Processing Systems (</a:t>
            </a:r>
            <a:r>
              <a:rPr lang="en-US" sz="1800" err="1"/>
              <a:t>NeurIPS</a:t>
            </a:r>
            <a:r>
              <a:rPr lang="en-US" sz="1800"/>
              <a:t>) conference, the largest annual AI research conference in the world. Her talk focused on how human brains hold onto stubborn beliefs, attention systems, and Bayesian statistics.</a:t>
            </a:r>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427D7A9B-BEA8-4B65-891A-7A6C12106457}"/>
              </a:ext>
            </a:extLst>
          </p:cNvPr>
          <p:cNvPicPr>
            <a:picLocks noChangeAspect="1"/>
          </p:cNvPicPr>
          <p:nvPr/>
        </p:nvPicPr>
        <p:blipFill>
          <a:blip r:embed="rId3"/>
          <a:stretch>
            <a:fillRect/>
          </a:stretch>
        </p:blipFill>
        <p:spPr>
          <a:xfrm>
            <a:off x="1219200" y="967567"/>
            <a:ext cx="3207557" cy="2134195"/>
          </a:xfrm>
          <a:prstGeom prst="rect">
            <a:avLst/>
          </a:prstGeom>
        </p:spPr>
      </p:pic>
      <p:sp>
        <p:nvSpPr>
          <p:cNvPr id="10" name="Title 1"/>
          <p:cNvSpPr txBox="1">
            <a:spLocks/>
          </p:cNvSpPr>
          <p:nvPr/>
        </p:nvSpPr>
        <p:spPr>
          <a:xfrm>
            <a:off x="2895600" y="341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619554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7"/>
            <a:ext cx="8229600" cy="4942392"/>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endParaRPr lang="en-US" sz="2400"/>
          </a:p>
          <a:p>
            <a:pPr marL="355600" algn="just">
              <a:lnSpc>
                <a:spcPct val="150000"/>
              </a:lnSpc>
              <a:spcBef>
                <a:spcPts val="95"/>
              </a:spcBef>
              <a:buClr>
                <a:schemeClr val="tx1"/>
              </a:buClr>
              <a:buSzPct val="93181"/>
              <a:tabLst>
                <a:tab pos="286385" algn="l"/>
                <a:tab pos="287020" algn="l"/>
              </a:tabLst>
            </a:pPr>
            <a:endParaRPr lang="en-US" sz="2200"/>
          </a:p>
          <a:p>
            <a:pPr marL="355600" algn="just">
              <a:lnSpc>
                <a:spcPct val="150000"/>
              </a:lnSpc>
              <a:spcBef>
                <a:spcPts val="95"/>
              </a:spcBef>
              <a:buClr>
                <a:schemeClr val="tx1"/>
              </a:buClr>
              <a:buSzPct val="93181"/>
              <a:tabLst>
                <a:tab pos="286385" algn="l"/>
                <a:tab pos="287020" algn="l"/>
              </a:tabLst>
            </a:pPr>
            <a:endParaRPr lang="en-US" sz="2200"/>
          </a:p>
          <a:p>
            <a:pPr marL="355600" algn="just">
              <a:lnSpc>
                <a:spcPct val="150000"/>
              </a:lnSpc>
              <a:spcBef>
                <a:spcPts val="95"/>
              </a:spcBef>
              <a:buClr>
                <a:schemeClr val="tx1"/>
              </a:buClr>
              <a:buSzPct val="93181"/>
              <a:tabLst>
                <a:tab pos="286385" algn="l"/>
                <a:tab pos="287020" algn="l"/>
              </a:tabLst>
            </a:pPr>
            <a:r>
              <a:rPr lang="en-US" sz="1900" b="1"/>
              <a:t>Jeff Dean</a:t>
            </a:r>
          </a:p>
          <a:p>
            <a:pPr marL="355600" algn="just">
              <a:lnSpc>
                <a:spcPct val="150000"/>
              </a:lnSpc>
              <a:spcBef>
                <a:spcPts val="95"/>
              </a:spcBef>
              <a:buClr>
                <a:schemeClr val="tx1"/>
              </a:buClr>
              <a:buSzPct val="93181"/>
              <a:tabLst>
                <a:tab pos="286385" algn="l"/>
                <a:tab pos="287020" algn="l"/>
              </a:tabLst>
            </a:pPr>
            <a:r>
              <a:rPr lang="en-US" sz="1900"/>
              <a:t>Google AI chief</a:t>
            </a:r>
          </a:p>
          <a:p>
            <a:pPr marL="355600" algn="just">
              <a:lnSpc>
                <a:spcPct val="150000"/>
              </a:lnSpc>
              <a:spcBef>
                <a:spcPts val="95"/>
              </a:spcBef>
              <a:buClr>
                <a:schemeClr val="tx1"/>
              </a:buClr>
              <a:buSzPct val="93181"/>
              <a:tabLst>
                <a:tab pos="286385" algn="l"/>
                <a:tab pos="287020" algn="l"/>
              </a:tabLst>
            </a:pPr>
            <a:r>
              <a:rPr lang="en-US" sz="1700"/>
              <a:t>Dean has led Google AI for nearly two years now, but he’s been at Google for two decades and is the architect of many of the company’s early search and distributed network algorithms and an early member of Google Brain.</a:t>
            </a:r>
          </a:p>
          <a:p>
            <a:pPr marL="355600" algn="just">
              <a:lnSpc>
                <a:spcPct val="150000"/>
              </a:lnSpc>
              <a:spcBef>
                <a:spcPts val="95"/>
              </a:spcBef>
              <a:buClr>
                <a:schemeClr val="tx1"/>
              </a:buClr>
              <a:buSzPct val="93181"/>
              <a:tabLst>
                <a:tab pos="286385" algn="l"/>
                <a:tab pos="287020" algn="l"/>
              </a:tabLst>
            </a:pPr>
            <a:r>
              <a:rPr lang="en-US" sz="1700"/>
              <a:t>Dean spoke with VentureBeat last month at </a:t>
            </a:r>
            <a:r>
              <a:rPr lang="en-US" sz="1700" err="1"/>
              <a:t>NeurIPS</a:t>
            </a:r>
            <a:r>
              <a:rPr lang="en-US" sz="1700"/>
              <a:t>, where he delivered talks on machine learning for ASIC semiconductor design and ways the AI community can address climate change, which he said is the most important issue of our time. In his talk about climate change, Dean discussed the idea that AI can strive to become a zero-carbon industry and that AI can be used to help change human behavior.</a:t>
            </a:r>
          </a:p>
          <a:p>
            <a:pPr marL="287020" indent="-274320" algn="just">
              <a:lnSpc>
                <a:spcPct val="150000"/>
              </a:lnSpc>
              <a:spcBef>
                <a:spcPts val="95"/>
              </a:spcBef>
              <a:buClr>
                <a:schemeClr val="tx1"/>
              </a:buClr>
              <a:buSzPct val="93181"/>
              <a:tabLst>
                <a:tab pos="286385" algn="l"/>
                <a:tab pos="287020" algn="l"/>
              </a:tabLst>
            </a:pPr>
            <a:endParaRPr lang="en-US" sz="2200"/>
          </a:p>
          <a:p>
            <a:pPr marL="287020" indent="-274320" algn="just">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9A4F38BE-685F-4257-BFB7-A48DCDE0016C}"/>
              </a:ext>
            </a:extLst>
          </p:cNvPr>
          <p:cNvPicPr>
            <a:picLocks noChangeAspect="1"/>
          </p:cNvPicPr>
          <p:nvPr/>
        </p:nvPicPr>
        <p:blipFill>
          <a:blip r:embed="rId2"/>
          <a:stretch>
            <a:fillRect/>
          </a:stretch>
        </p:blipFill>
        <p:spPr>
          <a:xfrm>
            <a:off x="6985587" y="730251"/>
            <a:ext cx="3707227" cy="2471484"/>
          </a:xfrm>
          <a:prstGeom prst="rect">
            <a:avLst/>
          </a:prstGeom>
        </p:spPr>
      </p:pic>
      <p:sp>
        <p:nvSpPr>
          <p:cNvPr id="10" name="Title 1"/>
          <p:cNvSpPr txBox="1">
            <a:spLocks/>
          </p:cNvSpPr>
          <p:nvPr/>
        </p:nvSpPr>
        <p:spPr>
          <a:xfrm>
            <a:off x="2895600" y="341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35926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986843"/>
          </a:xfrm>
        </p:spPr>
        <p:txBody>
          <a:bodyPr>
            <a:normAutofit fontScale="92500"/>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400"/>
          </a:p>
          <a:p>
            <a:pPr algn="just"/>
            <a:r>
              <a:rPr lang="en-US" sz="2000" b="1"/>
              <a:t>Anima </a:t>
            </a:r>
            <a:r>
              <a:rPr lang="en-US" sz="2000" b="1" err="1"/>
              <a:t>Anandkumar</a:t>
            </a:r>
            <a:endParaRPr lang="en-US" sz="2000" b="1"/>
          </a:p>
          <a:p>
            <a:pPr algn="just"/>
            <a:r>
              <a:rPr lang="en-US" sz="2000" i="1"/>
              <a:t>Nvidia machine learning research director</a:t>
            </a:r>
            <a:endParaRPr lang="en-US" sz="2000"/>
          </a:p>
          <a:p>
            <a:pPr marL="355600" algn="just">
              <a:lnSpc>
                <a:spcPct val="150000"/>
              </a:lnSpc>
              <a:spcBef>
                <a:spcPts val="95"/>
              </a:spcBef>
              <a:buClr>
                <a:schemeClr val="tx1"/>
              </a:buClr>
              <a:buSzPct val="93181"/>
              <a:tabLst>
                <a:tab pos="286385" algn="l"/>
                <a:tab pos="287020" algn="l"/>
              </a:tabLst>
            </a:pPr>
            <a:endParaRPr lang="en-US" sz="2000"/>
          </a:p>
          <a:p>
            <a:pPr marL="355600" algn="just">
              <a:lnSpc>
                <a:spcPct val="150000"/>
              </a:lnSpc>
              <a:spcBef>
                <a:spcPts val="95"/>
              </a:spcBef>
              <a:buClr>
                <a:schemeClr val="tx1"/>
              </a:buClr>
              <a:buSzPct val="93181"/>
              <a:tabLst>
                <a:tab pos="286385" algn="l"/>
                <a:tab pos="287020" algn="l"/>
              </a:tabLst>
            </a:pPr>
            <a:r>
              <a:rPr lang="en-US" sz="2000" err="1"/>
              <a:t>Anandkumar</a:t>
            </a:r>
            <a:r>
              <a:rPr lang="en-US" sz="2000"/>
              <a:t> sees numerous challenges for the AI community in 2020, like the need to create models made especially for specific industries in tandem with domain experts. Policymakers, individuals, and the AI community will also need to grapple with issues of representation and the challenge of ensuring data sets used to train models account for different groups of people.</a:t>
            </a:r>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2" name="Picture 1">
            <a:extLst>
              <a:ext uri="{FF2B5EF4-FFF2-40B4-BE49-F238E27FC236}">
                <a16:creationId xmlns:a16="http://schemas.microsoft.com/office/drawing/2014/main" id="{6EFC626E-93AC-4D0C-9194-9237968A9D43}"/>
              </a:ext>
            </a:extLst>
          </p:cNvPr>
          <p:cNvPicPr>
            <a:picLocks noChangeAspect="1"/>
          </p:cNvPicPr>
          <p:nvPr/>
        </p:nvPicPr>
        <p:blipFill>
          <a:blip r:embed="rId2"/>
          <a:stretch>
            <a:fillRect/>
          </a:stretch>
        </p:blipFill>
        <p:spPr>
          <a:xfrm>
            <a:off x="7907383" y="990600"/>
            <a:ext cx="2971800" cy="1981200"/>
          </a:xfrm>
          <a:prstGeom prst="rect">
            <a:avLst/>
          </a:prstGeom>
        </p:spPr>
      </p:pic>
      <p:sp>
        <p:nvSpPr>
          <p:cNvPr id="10"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046358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endParaRPr lang="en-IN" sz="2000" b="1" dirty="0"/>
          </a:p>
          <a:p>
            <a:endParaRPr lang="en-IN" sz="2000" b="1" dirty="0"/>
          </a:p>
          <a:p>
            <a:endParaRPr lang="en-IN" sz="2000" b="1" dirty="0"/>
          </a:p>
          <a:p>
            <a:endParaRPr lang="en-IN" sz="2000" b="1" dirty="0"/>
          </a:p>
          <a:p>
            <a:endParaRPr lang="en-IN" sz="2000" b="1" dirty="0"/>
          </a:p>
          <a:p>
            <a:r>
              <a:rPr lang="en-IN" sz="2000" b="1" dirty="0"/>
              <a:t>Dario Gil</a:t>
            </a:r>
          </a:p>
          <a:p>
            <a:r>
              <a:rPr lang="en-IN" sz="2000" i="1" dirty="0"/>
              <a:t>IBM Research director</a:t>
            </a:r>
            <a:endParaRPr lang="en-US" sz="1400" dirty="0"/>
          </a:p>
          <a:p>
            <a:pPr marL="355600" algn="just">
              <a:lnSpc>
                <a:spcPct val="150000"/>
              </a:lnSpc>
              <a:spcBef>
                <a:spcPts val="95"/>
              </a:spcBef>
              <a:buClr>
                <a:schemeClr val="tx1"/>
              </a:buClr>
              <a:buSzPct val="93181"/>
              <a:tabLst>
                <a:tab pos="286385" algn="l"/>
                <a:tab pos="287020" algn="l"/>
              </a:tabLst>
            </a:pPr>
            <a:r>
              <a:rPr lang="en-US" sz="1800" dirty="0"/>
              <a:t>Gil heads a group of researchers actively </a:t>
            </a:r>
            <a:r>
              <a:rPr lang="en-US" sz="1800" dirty="0">
                <a:hlinkClick r:id="rId2"/>
              </a:rPr>
              <a:t>advising the White House</a:t>
            </a:r>
            <a:r>
              <a:rPr lang="en-US" sz="1800" dirty="0"/>
              <a:t> and enterprises around the world. He believes major leaps forward in 2019 include progress around generative models and the increasing quality with which plausible language can be generated.</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6D739A85-3A4B-4520-B68D-AB103AFA84BF}"/>
              </a:ext>
            </a:extLst>
          </p:cNvPr>
          <p:cNvPicPr>
            <a:picLocks noChangeAspect="1"/>
          </p:cNvPicPr>
          <p:nvPr/>
        </p:nvPicPr>
        <p:blipFill>
          <a:blip r:embed="rId3"/>
          <a:stretch>
            <a:fillRect/>
          </a:stretch>
        </p:blipFill>
        <p:spPr>
          <a:xfrm>
            <a:off x="6705600" y="1035564"/>
            <a:ext cx="3886200" cy="2590800"/>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423552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9982200" cy="909036"/>
          </a:xfr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a:noAutofit/>
          </a:bodyPr>
          <a:lstStyle/>
          <a:p>
            <a:r>
              <a:rPr lang="en-US" sz="2800">
                <a:cs typeface="Calibri"/>
              </a:rPr>
              <a:t>Evaluation Scheme</a:t>
            </a:r>
            <a:endParaRPr lang="en-US" sz="2800"/>
          </a:p>
        </p:txBody>
      </p:sp>
      <p:pic>
        <p:nvPicPr>
          <p:cNvPr id="7" name="Picture 6" descr="A black and red logo&#10;&#10;Description automatically generated">
            <a:extLst>
              <a:ext uri="{FF2B5EF4-FFF2-40B4-BE49-F238E27FC236}">
                <a16:creationId xmlns:a16="http://schemas.microsoft.com/office/drawing/2014/main" id="{51AB1F46-F1A3-2DF2-5EE0-F05547C4D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graphicFrame>
        <p:nvGraphicFramePr>
          <p:cNvPr id="5" name="Table 4">
            <a:extLst>
              <a:ext uri="{FF2B5EF4-FFF2-40B4-BE49-F238E27FC236}">
                <a16:creationId xmlns:a16="http://schemas.microsoft.com/office/drawing/2014/main" id="{A7F9C854-B479-391C-C8C1-A9DD4B059B9C}"/>
              </a:ext>
            </a:extLst>
          </p:cNvPr>
          <p:cNvGraphicFramePr>
            <a:graphicFrameLocks noGrp="1"/>
          </p:cNvGraphicFramePr>
          <p:nvPr/>
        </p:nvGraphicFramePr>
        <p:xfrm>
          <a:off x="517584" y="589471"/>
          <a:ext cx="11239430" cy="5991225"/>
        </p:xfrm>
        <a:graphic>
          <a:graphicData uri="http://schemas.openxmlformats.org/drawingml/2006/table">
            <a:tbl>
              <a:tblPr bandRow="1">
                <a:tableStyleId>{5C22544A-7EE6-4342-B048-85BDC9FD1C3A}</a:tableStyleId>
              </a:tblPr>
              <a:tblGrid>
                <a:gridCol w="539681">
                  <a:extLst>
                    <a:ext uri="{9D8B030D-6E8A-4147-A177-3AD203B41FA5}">
                      <a16:colId xmlns:a16="http://schemas.microsoft.com/office/drawing/2014/main" val="1211476045"/>
                    </a:ext>
                  </a:extLst>
                </a:gridCol>
                <a:gridCol w="539681">
                  <a:extLst>
                    <a:ext uri="{9D8B030D-6E8A-4147-A177-3AD203B41FA5}">
                      <a16:colId xmlns:a16="http://schemas.microsoft.com/office/drawing/2014/main" val="468532989"/>
                    </a:ext>
                  </a:extLst>
                </a:gridCol>
                <a:gridCol w="594431">
                  <a:extLst>
                    <a:ext uri="{9D8B030D-6E8A-4147-A177-3AD203B41FA5}">
                      <a16:colId xmlns:a16="http://schemas.microsoft.com/office/drawing/2014/main" val="538487546"/>
                    </a:ext>
                  </a:extLst>
                </a:gridCol>
                <a:gridCol w="594431">
                  <a:extLst>
                    <a:ext uri="{9D8B030D-6E8A-4147-A177-3AD203B41FA5}">
                      <a16:colId xmlns:a16="http://schemas.microsoft.com/office/drawing/2014/main" val="3901124709"/>
                    </a:ext>
                  </a:extLst>
                </a:gridCol>
                <a:gridCol w="2143088">
                  <a:extLst>
                    <a:ext uri="{9D8B030D-6E8A-4147-A177-3AD203B41FA5}">
                      <a16:colId xmlns:a16="http://schemas.microsoft.com/office/drawing/2014/main" val="1217890662"/>
                    </a:ext>
                  </a:extLst>
                </a:gridCol>
                <a:gridCol w="484929">
                  <a:extLst>
                    <a:ext uri="{9D8B030D-6E8A-4147-A177-3AD203B41FA5}">
                      <a16:colId xmlns:a16="http://schemas.microsoft.com/office/drawing/2014/main" val="4102844423"/>
                    </a:ext>
                  </a:extLst>
                </a:gridCol>
                <a:gridCol w="484929">
                  <a:extLst>
                    <a:ext uri="{9D8B030D-6E8A-4147-A177-3AD203B41FA5}">
                      <a16:colId xmlns:a16="http://schemas.microsoft.com/office/drawing/2014/main" val="3981119708"/>
                    </a:ext>
                  </a:extLst>
                </a:gridCol>
                <a:gridCol w="633537">
                  <a:extLst>
                    <a:ext uri="{9D8B030D-6E8A-4147-A177-3AD203B41FA5}">
                      <a16:colId xmlns:a16="http://schemas.microsoft.com/office/drawing/2014/main" val="3923674139"/>
                    </a:ext>
                  </a:extLst>
                </a:gridCol>
                <a:gridCol w="633537">
                  <a:extLst>
                    <a:ext uri="{9D8B030D-6E8A-4147-A177-3AD203B41FA5}">
                      <a16:colId xmlns:a16="http://schemas.microsoft.com/office/drawing/2014/main" val="1377421499"/>
                    </a:ext>
                  </a:extLst>
                </a:gridCol>
                <a:gridCol w="633537">
                  <a:extLst>
                    <a:ext uri="{9D8B030D-6E8A-4147-A177-3AD203B41FA5}">
                      <a16:colId xmlns:a16="http://schemas.microsoft.com/office/drawing/2014/main" val="4222615615"/>
                    </a:ext>
                  </a:extLst>
                </a:gridCol>
                <a:gridCol w="633537">
                  <a:extLst>
                    <a:ext uri="{9D8B030D-6E8A-4147-A177-3AD203B41FA5}">
                      <a16:colId xmlns:a16="http://schemas.microsoft.com/office/drawing/2014/main" val="1286107774"/>
                    </a:ext>
                  </a:extLst>
                </a:gridCol>
                <a:gridCol w="586608">
                  <a:extLst>
                    <a:ext uri="{9D8B030D-6E8A-4147-A177-3AD203B41FA5}">
                      <a16:colId xmlns:a16="http://schemas.microsoft.com/office/drawing/2014/main" val="2349484126"/>
                    </a:ext>
                  </a:extLst>
                </a:gridCol>
                <a:gridCol w="586608">
                  <a:extLst>
                    <a:ext uri="{9D8B030D-6E8A-4147-A177-3AD203B41FA5}">
                      <a16:colId xmlns:a16="http://schemas.microsoft.com/office/drawing/2014/main" val="3939102175"/>
                    </a:ext>
                  </a:extLst>
                </a:gridCol>
                <a:gridCol w="461465">
                  <a:extLst>
                    <a:ext uri="{9D8B030D-6E8A-4147-A177-3AD203B41FA5}">
                      <a16:colId xmlns:a16="http://schemas.microsoft.com/office/drawing/2014/main" val="2926966081"/>
                    </a:ext>
                  </a:extLst>
                </a:gridCol>
                <a:gridCol w="563144">
                  <a:extLst>
                    <a:ext uri="{9D8B030D-6E8A-4147-A177-3AD203B41FA5}">
                      <a16:colId xmlns:a16="http://schemas.microsoft.com/office/drawing/2014/main" val="4261357908"/>
                    </a:ext>
                  </a:extLst>
                </a:gridCol>
                <a:gridCol w="492750">
                  <a:extLst>
                    <a:ext uri="{9D8B030D-6E8A-4147-A177-3AD203B41FA5}">
                      <a16:colId xmlns:a16="http://schemas.microsoft.com/office/drawing/2014/main" val="3372572606"/>
                    </a:ext>
                  </a:extLst>
                </a:gridCol>
                <a:gridCol w="633537">
                  <a:extLst>
                    <a:ext uri="{9D8B030D-6E8A-4147-A177-3AD203B41FA5}">
                      <a16:colId xmlns:a16="http://schemas.microsoft.com/office/drawing/2014/main" val="1924924452"/>
                    </a:ext>
                  </a:extLst>
                </a:gridCol>
              </a:tblGrid>
              <a:tr h="196016">
                <a:tc rowSpan="2">
                  <a:txBody>
                    <a:bodyPr/>
                    <a:lstStyle/>
                    <a:p>
                      <a:pPr lvl="0" algn="ctr">
                        <a:buNone/>
                      </a:pPr>
                      <a:endParaRPr lang="en-US" sz="1200" b="1">
                        <a:effectLst/>
                        <a:highlight>
                          <a:srgbClr val="FFFFFF"/>
                        </a:highlight>
                        <a:latin typeface="Times New Roman"/>
                      </a:endParaRPr>
                    </a:p>
                  </a:txBody>
                  <a:tcPr marL="36443" marR="36443" marT="9524" anchor="ctr">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rowSpan="2">
                  <a:txBody>
                    <a:bodyPr/>
                    <a:lstStyle/>
                    <a:p>
                      <a:pPr algn="ctr" fontAlgn="base"/>
                      <a:r>
                        <a:rPr lang="en-US" sz="1200" b="1">
                          <a:effectLst/>
                          <a:highlight>
                            <a:srgbClr val="FFFFFF"/>
                          </a:highlight>
                          <a:latin typeface="Times New Roman"/>
                        </a:rPr>
                        <a:t>Sl. No.</a:t>
                      </a:r>
                      <a:endParaRPr lang="en-US">
                        <a:effectLst/>
                        <a:latin typeface="Times New Roman"/>
                      </a:endParaRPr>
                    </a:p>
                  </a:txBody>
                  <a:tcPr marL="36443" marR="36443"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rowSpan="2">
                  <a:txBody>
                    <a:bodyPr/>
                    <a:lstStyle/>
                    <a:p>
                      <a:pPr algn="ctr" fontAlgn="base"/>
                      <a:r>
                        <a:rPr lang="en-US" sz="1200" b="1">
                          <a:effectLst/>
                          <a:highlight>
                            <a:srgbClr val="FFFFFF"/>
                          </a:highlight>
                          <a:latin typeface="Times New Roman"/>
                        </a:rPr>
                        <a:t>Subject</a:t>
                      </a:r>
                      <a:endParaRPr lang="en-US">
                        <a:effectLst/>
                        <a:latin typeface="Times New Roman"/>
                      </a:endParaRPr>
                    </a:p>
                    <a:p>
                      <a:pPr algn="ctr" fontAlgn="base"/>
                      <a:r>
                        <a:rPr lang="en-US" sz="1200" b="1">
                          <a:effectLst/>
                          <a:highlight>
                            <a:srgbClr val="FFFFFF"/>
                          </a:highlight>
                          <a:latin typeface="Times New Roman"/>
                        </a:rPr>
                        <a:t>Codes</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rowSpan="2">
                  <a:txBody>
                    <a:bodyPr/>
                    <a:lstStyle/>
                    <a:p>
                      <a:pPr lvl="0" algn="ctr">
                        <a:buNone/>
                      </a:pPr>
                      <a:endParaRPr lang="en-US" sz="1200" b="1">
                        <a:effectLst/>
                        <a:highlight>
                          <a:srgbClr val="FFFFFF"/>
                        </a:highlight>
                        <a:latin typeface="Times New Roman"/>
                      </a:endParaRPr>
                    </a:p>
                  </a:txBody>
                  <a:tcPr marL="36443" marR="36443"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rowSpan="2">
                  <a:txBody>
                    <a:bodyPr/>
                    <a:lstStyle/>
                    <a:p>
                      <a:pPr algn="ctr" fontAlgn="base"/>
                      <a:r>
                        <a:rPr lang="en-US" sz="1200" b="1">
                          <a:effectLst/>
                          <a:highlight>
                            <a:srgbClr val="FFFFFF"/>
                          </a:highlight>
                          <a:latin typeface="Times New Roman"/>
                        </a:rPr>
                        <a:t>Subject</a:t>
                      </a:r>
                      <a:endParaRPr lang="en-US">
                        <a:effectLst/>
                        <a:latin typeface="Times New Roman"/>
                      </a:endParaRPr>
                    </a:p>
                  </a:txBody>
                  <a:tcPr marL="36443" marR="36443"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gridSpan="3">
                  <a:txBody>
                    <a:bodyPr/>
                    <a:lstStyle/>
                    <a:p>
                      <a:pPr algn="ctr" fontAlgn="base"/>
                      <a:r>
                        <a:rPr lang="en-US" sz="1200" b="1">
                          <a:effectLst/>
                          <a:highlight>
                            <a:srgbClr val="FFFFFF"/>
                          </a:highlight>
                          <a:latin typeface="Times New Roman"/>
                        </a:rPr>
                        <a:t>Periods</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4">
                  <a:txBody>
                    <a:bodyPr/>
                    <a:lstStyle/>
                    <a:p>
                      <a:pPr algn="ctr" fontAlgn="base"/>
                      <a:r>
                        <a:rPr lang="en-US" sz="1200" b="1">
                          <a:effectLst/>
                          <a:highlight>
                            <a:srgbClr val="FFFFFF"/>
                          </a:highlight>
                          <a:latin typeface="Times New Roman"/>
                        </a:rPr>
                        <a:t>Evaluation Schemes</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ase"/>
                      <a:r>
                        <a:rPr lang="en-US" sz="1200" b="1">
                          <a:effectLst/>
                          <a:highlight>
                            <a:srgbClr val="FFFFFF"/>
                          </a:highlight>
                          <a:latin typeface="Times New Roman"/>
                        </a:rPr>
                        <a:t>End Sem</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rowSpan="2">
                  <a:txBody>
                    <a:bodyPr/>
                    <a:lstStyle/>
                    <a:p>
                      <a:pPr algn="ctr" fontAlgn="base"/>
                      <a:r>
                        <a:rPr lang="en-US" sz="1200" b="1">
                          <a:effectLst/>
                          <a:highlight>
                            <a:srgbClr val="FFFFFF"/>
                          </a:highlight>
                          <a:latin typeface="Times New Roman"/>
                        </a:rPr>
                        <a:t>Total</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rowSpan="2">
                  <a:txBody>
                    <a:bodyPr/>
                    <a:lstStyle/>
                    <a:p>
                      <a:pPr algn="ctr" fontAlgn="base"/>
                      <a:r>
                        <a:rPr lang="en-US" sz="1200" b="1">
                          <a:effectLst/>
                          <a:highlight>
                            <a:srgbClr val="FFFFFF"/>
                          </a:highlight>
                          <a:latin typeface="Times New Roman"/>
                        </a:rPr>
                        <a:t>Credit</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rowSpan="2">
                  <a:txBody>
                    <a:bodyPr/>
                    <a:lstStyle/>
                    <a:p>
                      <a:pPr algn="ctr" fontAlgn="base"/>
                      <a:r>
                        <a:rPr lang="en-US" sz="1200" b="1">
                          <a:effectLst/>
                          <a:highlight>
                            <a:srgbClr val="FFFFFF"/>
                          </a:highlight>
                          <a:latin typeface="Times New Roman"/>
                        </a:rPr>
                        <a:t>Category</a:t>
                      </a:r>
                      <a:endParaRPr lang="en-US">
                        <a:effectLst/>
                        <a:latin typeface="Times New Roman"/>
                      </a:endParaRPr>
                    </a:p>
                    <a:p>
                      <a:pPr algn="ctr" fontAlgn="base"/>
                      <a:r>
                        <a:rPr lang="en-US" sz="1200" b="1">
                          <a:effectLst/>
                          <a:highlight>
                            <a:srgbClr val="FFFFFF"/>
                          </a:highlight>
                          <a:latin typeface="Times New Roman"/>
                        </a:rPr>
                        <a:t>Type</a:t>
                      </a:r>
                      <a:endParaRPr lang="en-US">
                        <a:effectLst/>
                        <a:latin typeface="Times New Roman"/>
                      </a:endParaRPr>
                    </a:p>
                  </a:txBody>
                  <a:tcPr marL="36443" marR="36443" marT="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72533885"/>
                  </a:ext>
                </a:extLst>
              </a:tr>
              <a:tr h="19601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ase"/>
                      <a:r>
                        <a:rPr lang="en-US" sz="1200" b="1">
                          <a:effectLst/>
                          <a:highlight>
                            <a:srgbClr val="FFFFFF"/>
                          </a:highlight>
                          <a:latin typeface="Times New Roman"/>
                        </a:rPr>
                        <a:t>L</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T</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P</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CT</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TA</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TOTAL</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PS</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TE</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200" b="1">
                          <a:effectLst/>
                          <a:highlight>
                            <a:srgbClr val="FFFFFF"/>
                          </a:highlight>
                          <a:latin typeface="Times New Roman"/>
                        </a:rPr>
                        <a:t>PE</a:t>
                      </a:r>
                      <a:endParaRPr lang="en-US">
                        <a:effectLst/>
                        <a:latin typeface="Times New Roman"/>
                      </a:endParaRPr>
                    </a:p>
                  </a:txBody>
                  <a:tcPr marL="36443" marR="36443"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12552128"/>
                  </a:ext>
                </a:extLst>
              </a:tr>
              <a:tr h="266022">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1</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Statistics &amp; Probability</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4</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BSC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9854563"/>
                  </a:ext>
                </a:extLst>
              </a:tr>
              <a:tr h="266022">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2</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Discrete Structures</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4</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BSC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8418554"/>
                  </a:ext>
                </a:extLst>
              </a:tr>
              <a:tr h="406034">
                <a:tc>
                  <a:txBody>
                    <a:bodyPr/>
                    <a:lstStyle/>
                    <a:p>
                      <a:pPr lvl="0" algn="ctr">
                        <a:buNone/>
                      </a:pPr>
                      <a:endParaRPr lang="en-US" sz="1400" b="1">
                        <a:effectLst/>
                        <a:highlight>
                          <a:srgbClr val="FBE5D6"/>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BE5D6"/>
                    </a:solidFill>
                  </a:tcPr>
                </a:tc>
                <a:tc>
                  <a:txBody>
                    <a:bodyPr/>
                    <a:lstStyle/>
                    <a:p>
                      <a:pPr algn="ctr" fontAlgn="base"/>
                      <a:r>
                        <a:rPr lang="en-US" sz="1400" b="1">
                          <a:effectLst/>
                          <a:highlight>
                            <a:srgbClr val="FBE5D6"/>
                          </a:highlight>
                          <a:latin typeface="Times New Roman"/>
                        </a:rPr>
                        <a:t>3</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fontAlgn="auto"/>
                      <a:endParaRPr lang="en-US" sz="1800">
                        <a:effectLst/>
                        <a:highlight>
                          <a:srgbClr val="FBE5D6"/>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lvl="0">
                        <a:buNone/>
                      </a:pPr>
                      <a:endParaRPr lang="en-US" sz="1800">
                        <a:effectLst/>
                        <a:highlight>
                          <a:srgbClr val="FBE5D6"/>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BE5D6"/>
                    </a:solidFill>
                  </a:tcPr>
                </a:tc>
                <a:tc>
                  <a:txBody>
                    <a:bodyPr/>
                    <a:lstStyle/>
                    <a:p>
                      <a:pPr fontAlgn="base"/>
                      <a:r>
                        <a:rPr lang="en-US" sz="1400" b="1">
                          <a:effectLst/>
                          <a:highlight>
                            <a:srgbClr val="FBE5D6"/>
                          </a:highlight>
                          <a:latin typeface="Times New Roman"/>
                        </a:rPr>
                        <a:t>Artificial Intelligence &amp; Machine Learning</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fontAlgn="auto"/>
                      <a:endParaRPr lang="en-US" sz="1800">
                        <a:effectLst/>
                        <a:highlight>
                          <a:srgbClr val="FBE5D6"/>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fontAlgn="auto"/>
                      <a:endParaRPr lang="en-US" sz="1800">
                        <a:effectLst/>
                        <a:highlight>
                          <a:srgbClr val="FBE5D6"/>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tc>
                  <a:txBody>
                    <a:bodyPr/>
                    <a:lstStyle/>
                    <a:p>
                      <a:pPr algn="ctr" fontAlgn="base"/>
                      <a:r>
                        <a:rPr lang="en-US" sz="1400" b="1">
                          <a:effectLst/>
                          <a:highlight>
                            <a:srgbClr val="FBE5D6"/>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736636316"/>
                  </a:ext>
                </a:extLst>
              </a:tr>
              <a:tr h="406034">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4</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Data Structures &amp; Algorithm-I</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8338058"/>
                  </a:ext>
                </a:extLst>
              </a:tr>
              <a:tr h="406034">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5</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Logic Design and Computer Architecture</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03675488"/>
                  </a:ext>
                </a:extLst>
              </a:tr>
              <a:tr h="406034">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6</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Object Oriented Techniques using Java</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6</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3</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6941776"/>
                  </a:ext>
                </a:extLst>
              </a:tr>
              <a:tr h="406034">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7</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Artificial Intelligence &amp; Machine Learning Lab</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6047197"/>
                  </a:ext>
                </a:extLst>
              </a:tr>
              <a:tr h="406034">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8</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Data Structures &amp; Algorithm-I Lab</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4</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25</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25</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PCC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0020918"/>
                  </a:ext>
                </a:extLst>
              </a:tr>
              <a:tr h="266022">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9</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Internship Assessment- I</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PW</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01361463"/>
                  </a:ext>
                </a:extLst>
              </a:tr>
              <a:tr h="588050">
                <a:tc>
                  <a:txBody>
                    <a:bodyPr/>
                    <a:lstStyle/>
                    <a:p>
                      <a:pPr lvl="0" algn="ctr">
                        <a:buNone/>
                      </a:pPr>
                      <a:endParaRPr lang="en-US" sz="1400" b="1">
                        <a:effectLst/>
                        <a:highlight>
                          <a:srgbClr val="FFFFFF"/>
                        </a:highlight>
                        <a:latin typeface="Times New Roman"/>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base"/>
                      <a:r>
                        <a:rPr lang="en-US" sz="1400" b="1">
                          <a:effectLst/>
                          <a:highlight>
                            <a:srgbClr val="FFFFFF"/>
                          </a:highlight>
                          <a:latin typeface="Times New Roman"/>
                        </a:rPr>
                        <a:t>10</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buNone/>
                      </a:pPr>
                      <a:endParaRPr lang="en-US" sz="1800">
                        <a:effectLst/>
                        <a:highlight>
                          <a:srgbClr val="FFFFFF"/>
                        </a:highlight>
                        <a:latin typeface="Arial"/>
                      </a:endParaRPr>
                    </a:p>
                  </a:txBody>
                  <a:tcPr marL="25146" marR="25146" marT="9524" anchor="ctr">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AI &amp; Cyber Ethics / Environmental Science *(Non Crédit)</a:t>
                      </a:r>
                      <a:endParaRPr lang="en-US">
                        <a:effectLst/>
                        <a:latin typeface="Times New Roman"/>
                      </a:endParaRPr>
                    </a:p>
                  </a:txBody>
                  <a:tcPr marL="25146" marR="25146"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  30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50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100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0</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NC</a:t>
                      </a:r>
                      <a:endParaRPr lang="en-US">
                        <a:effectLst/>
                        <a:latin typeface="Times New Roman"/>
                      </a:endParaRPr>
                    </a:p>
                  </a:txBody>
                  <a:tcPr marL="25146" marR="25146" marT="95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8321465"/>
                  </a:ext>
                </a:extLst>
              </a:tr>
              <a:tr h="406034">
                <a:tc>
                  <a:txBody>
                    <a:bodyPr/>
                    <a:lstStyle/>
                    <a:p>
                      <a:pPr lvl="0" algn="ctr">
                        <a:buNone/>
                      </a:pPr>
                      <a:endParaRPr lang="en-US" sz="1800">
                        <a:effectLst/>
                        <a:highlight>
                          <a:srgbClr val="FFFFFF"/>
                        </a:highlight>
                        <a:latin typeface="Arial"/>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lgn="ctr">
                        <a:buNone/>
                      </a:pPr>
                      <a:endParaRPr lang="en-US" sz="1800">
                        <a:effectLst/>
                        <a:highlight>
                          <a:srgbClr val="FFFFFF"/>
                        </a:highlight>
                        <a:latin typeface="Times New Roman"/>
                      </a:endParaRPr>
                    </a:p>
                  </a:txBody>
                  <a:tcPr marL="36443" marR="36443" marT="9524" anchor="b">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MOOCs (For B.Tech. Hons. Degree)</a:t>
                      </a:r>
                      <a:endParaRPr lang="en-US">
                        <a:effectLst/>
                        <a:latin typeface="Times New Roman"/>
                      </a:endParaRPr>
                    </a:p>
                  </a:txBody>
                  <a:tcPr marL="36443" marR="36443" marT="9525" anchor="ctr">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64979878"/>
                  </a:ext>
                </a:extLst>
              </a:tr>
              <a:tr h="266022">
                <a:tc>
                  <a:txBody>
                    <a:bodyPr/>
                    <a:lstStyle/>
                    <a:p>
                      <a:pPr lvl="0" algn="ctr">
                        <a:buNone/>
                      </a:pPr>
                      <a:endParaRPr lang="en-US" sz="1800">
                        <a:effectLst/>
                        <a:highlight>
                          <a:srgbClr val="FFFFFF"/>
                        </a:highlight>
                        <a:latin typeface="Arial"/>
                      </a:endParaRPr>
                    </a:p>
                  </a:txBody>
                  <a:tcPr marL="36443" marR="36443" marT="9524" anchor="b">
                    <a:lnL w="9524">
                      <a:solidFill>
                        <a:srgbClr val="000000"/>
                      </a:solidFill>
                    </a:lnL>
                    <a:lnR w="9524">
                      <a:solidFill>
                        <a:srgbClr val="000000"/>
                      </a:solidFill>
                    </a:lnR>
                    <a:lnT w="9524">
                      <a:solidFill>
                        <a:srgbClr val="000000"/>
                      </a:solidFill>
                    </a:lnT>
                    <a:lnB w="9524">
                      <a:solidFill>
                        <a:srgbClr val="000000"/>
                      </a:solidFill>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lvl="0" algn="ctr">
                        <a:buNone/>
                      </a:pPr>
                      <a:endParaRPr lang="en-US" sz="1800">
                        <a:effectLst/>
                        <a:highlight>
                          <a:srgbClr val="FFFFFF"/>
                        </a:highlight>
                        <a:latin typeface="Arial"/>
                      </a:endParaRPr>
                    </a:p>
                  </a:txBody>
                  <a:tcPr marL="36443" marR="36443" marT="9524" anchor="b">
                    <a:lnL w="9525" cap="flat" cmpd="sng" algn="ctr">
                      <a:solidFill>
                        <a:srgbClr val="000000"/>
                      </a:solidFill>
                      <a:prstDash val="solid"/>
                      <a:round/>
                      <a:headEnd type="none" w="med" len="med"/>
                      <a:tailEnd type="none" w="med" len="med"/>
                    </a:lnL>
                    <a:lnR w="9524">
                      <a:solidFill>
                        <a:srgbClr val="000000"/>
                      </a:solidFill>
                    </a:lnR>
                    <a:lnT w="9524">
                      <a:solidFill>
                        <a:srgbClr val="000000"/>
                      </a:solidFill>
                    </a:lnT>
                    <a:lnB w="9524">
                      <a:solidFill>
                        <a:srgbClr val="000000"/>
                      </a:solidFill>
                    </a:lnB>
                    <a:solidFill>
                      <a:srgbClr val="FFFFFF"/>
                    </a:solidFill>
                  </a:tcPr>
                </a:tc>
                <a:tc>
                  <a:txBody>
                    <a:bodyPr/>
                    <a:lstStyle/>
                    <a:p>
                      <a:pPr fontAlgn="base"/>
                      <a:r>
                        <a:rPr lang="en-US" sz="1400" b="1">
                          <a:effectLst/>
                          <a:highlight>
                            <a:srgbClr val="FFFFFF"/>
                          </a:highlight>
                          <a:latin typeface="Times New Roman"/>
                        </a:rPr>
                        <a:t>TOTAL</a:t>
                      </a:r>
                      <a:endParaRPr lang="en-US">
                        <a:effectLst/>
                        <a:latin typeface="Times New Roman"/>
                      </a:endParaRPr>
                    </a:p>
                  </a:txBody>
                  <a:tcPr marL="36443" marR="36443" marT="9525" anchor="b">
                    <a:lnL w="9524"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Arial" panose="020B0604020202020204" pitchFamily="34" charset="0"/>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1100</a:t>
                      </a:r>
                      <a:endParaRPr lang="en-US">
                        <a:effectLst/>
                        <a:latin typeface="Times New Roman"/>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ase"/>
                      <a:r>
                        <a:rPr lang="en-US" sz="1400" b="1">
                          <a:effectLst/>
                          <a:highlight>
                            <a:srgbClr val="FFFFFF"/>
                          </a:highlight>
                          <a:latin typeface="Times New Roman"/>
                        </a:rPr>
                        <a:t>24</a:t>
                      </a:r>
                      <a:endParaRPr lang="en-US">
                        <a:effectLst/>
                        <a:latin typeface="Times New Roman"/>
                      </a:endParaRPr>
                    </a:p>
                  </a:txBody>
                  <a:tcPr marL="36443" marR="36443" marT="9525"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auto"/>
                      <a:endParaRPr lang="en-US" sz="1800">
                        <a:effectLst/>
                        <a:highlight>
                          <a:srgbClr val="FFFFFF"/>
                        </a:highlight>
                        <a:latin typeface="Times New Roman" panose="02020603050405020304" pitchFamily="18" charset="0"/>
                      </a:endParaRPr>
                    </a:p>
                  </a:txBody>
                  <a:tcPr marL="36443" marR="36443" marT="95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5269560"/>
                  </a:ext>
                </a:extLst>
              </a:tr>
            </a:tbl>
          </a:graphicData>
        </a:graphic>
      </p:graphicFrame>
    </p:spTree>
    <p:extLst>
      <p:ext uri="{BB962C8B-B14F-4D97-AF65-F5344CB8AC3E}">
        <p14:creationId xmlns:p14="http://schemas.microsoft.com/office/powerpoint/2010/main" val="68374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lnSpcReduction="10000"/>
          </a:bodyPr>
          <a:lstStyle/>
          <a:p>
            <a:pPr marL="0" indent="0" algn="just">
              <a:buNone/>
            </a:pPr>
            <a:r>
              <a:rPr lang="en-US" sz="2000" b="1"/>
              <a:t>What industry is looking ?</a:t>
            </a:r>
          </a:p>
          <a:p>
            <a:pPr algn="just">
              <a:buFont typeface="Arial" panose="020B0604020202020204" pitchFamily="34" charset="0"/>
              <a:buChar char="•"/>
            </a:pPr>
            <a:endParaRPr lang="en-US" sz="2000"/>
          </a:p>
          <a:p>
            <a:pPr algn="just">
              <a:buFont typeface="Arial" panose="020B0604020202020204" pitchFamily="34" charset="0"/>
              <a:buChar char="•"/>
            </a:pPr>
            <a:r>
              <a:rPr lang="en-US" sz="2000"/>
              <a:t>Advances in natural language models were a major story of 2019 as Transformers fueled great leaps forward. Look for more variations of BERT and Transformer-based models in 2021.</a:t>
            </a:r>
          </a:p>
          <a:p>
            <a:pPr algn="just">
              <a:buFont typeface="Arial" panose="020B0604020202020204" pitchFamily="34" charset="0"/>
              <a:buChar char="•"/>
            </a:pPr>
            <a:r>
              <a:rPr lang="en-US" sz="2000"/>
              <a:t>The AI industry should look for ways to value model outputs beyond accuracy.</a:t>
            </a:r>
          </a:p>
          <a:p>
            <a:pPr algn="just">
              <a:buFont typeface="Arial" panose="020B0604020202020204" pitchFamily="34" charset="0"/>
              <a:buChar char="•"/>
            </a:pPr>
            <a:r>
              <a:rPr lang="en-US" sz="2000"/>
              <a:t>Methods like semi-supervised learning, a neural symbolic approach to machine learning, and subfields like multitask and multimodal learning may progress in the year ahead.</a:t>
            </a:r>
          </a:p>
          <a:p>
            <a:pPr algn="just">
              <a:buFont typeface="Arial" panose="020B0604020202020204" pitchFamily="34" charset="0"/>
              <a:buChar char="•"/>
            </a:pPr>
            <a:r>
              <a:rPr lang="en-US" sz="2000"/>
              <a:t>Ethical challenges related to biometric data like speech recordings will likely continue to be controversial.</a:t>
            </a:r>
          </a:p>
          <a:p>
            <a:pPr algn="just">
              <a:buFont typeface="Arial" panose="020B0604020202020204" pitchFamily="34" charset="0"/>
              <a:buChar char="•"/>
            </a:pPr>
            <a:r>
              <a:rPr lang="en-US" sz="2000"/>
              <a:t>Compilers and approaches like quantization may grow in popularity for machine learning frameworks like </a:t>
            </a:r>
            <a:r>
              <a:rPr lang="en-US" sz="2000" err="1"/>
              <a:t>PyTorch</a:t>
            </a:r>
            <a:r>
              <a:rPr lang="en-US" sz="2000"/>
              <a:t> and TensorFlow as ways to optimize model performance.</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475602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a:t> </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3B506C4-04F5-414B-959A-79E2626F8DFB}"/>
              </a:ext>
            </a:extLst>
          </p:cNvPr>
          <p:cNvPicPr>
            <a:picLocks noChangeAspect="1"/>
          </p:cNvPicPr>
          <p:nvPr/>
        </p:nvPicPr>
        <p:blipFill>
          <a:blip r:embed="rId2"/>
          <a:stretch>
            <a:fillRect/>
          </a:stretch>
        </p:blipFill>
        <p:spPr>
          <a:xfrm>
            <a:off x="1752600" y="1371599"/>
            <a:ext cx="8520512" cy="4331524"/>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22677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E3FBB542-8E3D-49E8-BD1F-C619A5421881}"/>
              </a:ext>
            </a:extLst>
          </p:cNvPr>
          <p:cNvPicPr>
            <a:picLocks noChangeAspect="1"/>
          </p:cNvPicPr>
          <p:nvPr/>
        </p:nvPicPr>
        <p:blipFill>
          <a:blip r:embed="rId2"/>
          <a:stretch>
            <a:fillRect/>
          </a:stretch>
        </p:blipFill>
        <p:spPr>
          <a:xfrm>
            <a:off x="1524000" y="2184400"/>
            <a:ext cx="9144000" cy="3488243"/>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2302044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4B88ABF-B203-4989-8CF7-217817BCE61C}"/>
              </a:ext>
            </a:extLst>
          </p:cNvPr>
          <p:cNvPicPr>
            <a:picLocks noChangeAspect="1"/>
          </p:cNvPicPr>
          <p:nvPr/>
        </p:nvPicPr>
        <p:blipFill>
          <a:blip r:embed="rId2"/>
          <a:stretch>
            <a:fillRect/>
          </a:stretch>
        </p:blipFill>
        <p:spPr>
          <a:xfrm>
            <a:off x="1773750" y="1200596"/>
            <a:ext cx="8641909" cy="4732844"/>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35608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3D713AD7-3308-4DC4-B882-3251C087BAB9}"/>
              </a:ext>
            </a:extLst>
          </p:cNvPr>
          <p:cNvPicPr>
            <a:picLocks noChangeAspect="1"/>
          </p:cNvPicPr>
          <p:nvPr/>
        </p:nvPicPr>
        <p:blipFill>
          <a:blip r:embed="rId2"/>
          <a:stretch>
            <a:fillRect/>
          </a:stretch>
        </p:blipFill>
        <p:spPr>
          <a:xfrm>
            <a:off x="1524000" y="2146610"/>
            <a:ext cx="9144000" cy="3526033"/>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197690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914402"/>
            <a:ext cx="8229600" cy="4873119"/>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000" b="1"/>
              <a:t>What is Machine Learning</a:t>
            </a:r>
          </a:p>
          <a:p>
            <a:pPr marL="355600">
              <a:lnSpc>
                <a:spcPct val="150000"/>
              </a:lnSpc>
              <a:spcBef>
                <a:spcPts val="95"/>
              </a:spcBef>
              <a:buClr>
                <a:schemeClr val="tx1"/>
              </a:buClr>
              <a:buSzPct val="93181"/>
              <a:tabLst>
                <a:tab pos="286385" algn="l"/>
                <a:tab pos="287020" algn="l"/>
              </a:tabLst>
            </a:pPr>
            <a:endParaRPr lang="en-US" sz="2400"/>
          </a:p>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928C7236-2E9B-43C5-95E9-B696130A0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040" y="1922053"/>
            <a:ext cx="6536398" cy="4021547"/>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2695303" y="58404"/>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 to ML(CO2)</a:t>
            </a:r>
          </a:p>
        </p:txBody>
      </p:sp>
    </p:spTree>
    <p:extLst>
      <p:ext uri="{BB962C8B-B14F-4D97-AF65-F5344CB8AC3E}">
        <p14:creationId xmlns:p14="http://schemas.microsoft.com/office/powerpoint/2010/main" val="1826477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209800" y="1185358"/>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a:p>
            <a:pPr marL="287020" indent="-274320">
              <a:lnSpc>
                <a:spcPct val="150000"/>
              </a:lnSpc>
              <a:spcBef>
                <a:spcPts val="95"/>
              </a:spcBef>
              <a:buClr>
                <a:schemeClr val="tx1"/>
              </a:buClr>
              <a:buSzPct val="93181"/>
              <a:tabLst>
                <a:tab pos="286385" algn="l"/>
                <a:tab pos="287020" algn="l"/>
              </a:tabLst>
            </a:pPr>
            <a:endParaRPr lang="en-US" sz="2200"/>
          </a:p>
        </p:txBody>
      </p:sp>
      <p:pic>
        <p:nvPicPr>
          <p:cNvPr id="3" name="Picture 2">
            <a:extLst>
              <a:ext uri="{FF2B5EF4-FFF2-40B4-BE49-F238E27FC236}">
                <a16:creationId xmlns:a16="http://schemas.microsoft.com/office/drawing/2014/main" id="{C1C6B795-A9CF-4611-A647-BC656C941A06}"/>
              </a:ext>
            </a:extLst>
          </p:cNvPr>
          <p:cNvPicPr>
            <a:picLocks noChangeAspect="1"/>
          </p:cNvPicPr>
          <p:nvPr/>
        </p:nvPicPr>
        <p:blipFill>
          <a:blip r:embed="rId2"/>
          <a:stretch>
            <a:fillRect/>
          </a:stretch>
        </p:blipFill>
        <p:spPr>
          <a:xfrm>
            <a:off x="2028796" y="1070480"/>
            <a:ext cx="8134408" cy="4772894"/>
          </a:xfrm>
          <a:prstGeom prst="rect">
            <a:avLst/>
          </a:prstGeom>
        </p:spPr>
      </p:pic>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1" name="Title 1"/>
          <p:cNvSpPr txBox="1">
            <a:spLocks/>
          </p:cNvSpPr>
          <p:nvPr/>
        </p:nvSpPr>
        <p:spPr>
          <a:xfrm>
            <a:off x="3124200" y="64585"/>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392184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53D873-0FC1-4772-848F-DA88E0C580BD}"/>
              </a:ext>
            </a:extLst>
          </p:cNvPr>
          <p:cNvPicPr>
            <a:picLocks noChangeAspect="1"/>
          </p:cNvPicPr>
          <p:nvPr/>
        </p:nvPicPr>
        <p:blipFill>
          <a:blip r:embed="rId2"/>
          <a:stretch>
            <a:fillRect/>
          </a:stretch>
        </p:blipFill>
        <p:spPr>
          <a:xfrm>
            <a:off x="3098157" y="1218236"/>
            <a:ext cx="5995686" cy="4421529"/>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3870623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DBB03-1A23-4A99-9688-621134A8F05A}"/>
              </a:ext>
            </a:extLst>
          </p:cNvPr>
          <p:cNvPicPr>
            <a:picLocks noChangeAspect="1"/>
          </p:cNvPicPr>
          <p:nvPr/>
        </p:nvPicPr>
        <p:blipFill>
          <a:blip r:embed="rId2"/>
          <a:stretch>
            <a:fillRect/>
          </a:stretch>
        </p:blipFill>
        <p:spPr>
          <a:xfrm>
            <a:off x="3213904" y="1429474"/>
            <a:ext cx="5764192" cy="3999053"/>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3350634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082E52-6A03-4C78-9746-280EED48D33C}"/>
              </a:ext>
            </a:extLst>
          </p:cNvPr>
          <p:cNvPicPr>
            <a:picLocks noChangeAspect="1"/>
          </p:cNvPicPr>
          <p:nvPr/>
        </p:nvPicPr>
        <p:blipFill>
          <a:blip r:embed="rId2"/>
          <a:stretch>
            <a:fillRect/>
          </a:stretch>
        </p:blipFill>
        <p:spPr>
          <a:xfrm>
            <a:off x="3017134" y="1247172"/>
            <a:ext cx="6157732" cy="4363656"/>
          </a:xfrm>
          <a:prstGeom prst="rect">
            <a:avLst/>
          </a:prstGeom>
        </p:spPr>
      </p:pic>
      <p:pic>
        <p:nvPicPr>
          <p:cNvPr id="9" name="Picture 8">
            <a:extLst>
              <a:ext uri="{FF2B5EF4-FFF2-40B4-BE49-F238E27FC236}">
                <a16:creationId xmlns:a16="http://schemas.microsoft.com/office/drawing/2014/main" id="{691E019D-9FE6-46B1-BBA0-0E8E72EA5D24}"/>
              </a:ext>
            </a:extLst>
          </p:cNvPr>
          <p:cNvPicPr>
            <a:picLocks noChangeAspect="1"/>
          </p:cNvPicPr>
          <p:nvPr/>
        </p:nvPicPr>
        <p:blipFill>
          <a:blip r:embed="rId3"/>
          <a:stretch>
            <a:fillRect/>
          </a:stretch>
        </p:blipFill>
        <p:spPr>
          <a:xfrm>
            <a:off x="2610092" y="5965703"/>
            <a:ext cx="1504709" cy="162046"/>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1" name="Picture 10"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21874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Syllabus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extBox 4"/>
          <p:cNvSpPr txBox="1"/>
          <p:nvPr/>
        </p:nvSpPr>
        <p:spPr>
          <a:xfrm>
            <a:off x="2026039" y="2058852"/>
            <a:ext cx="8413361"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lIns="91440" tIns="45720" rIns="91440" bIns="45720" rtlCol="0" anchor="t">
            <a:spAutoFit/>
          </a:bodyPr>
          <a:lstStyle/>
          <a:p>
            <a:r>
              <a:rPr lang="en-GB" b="1" dirty="0"/>
              <a:t>UNIT-1   Introduction to AI and Machine Learning</a:t>
            </a:r>
            <a:endParaRPr lang="en-US" b="1" dirty="0">
              <a:ea typeface="Calibri"/>
              <a:cs typeface="Calibri"/>
            </a:endParaRPr>
          </a:p>
          <a:p>
            <a:endParaRPr lang="en-GB" b="1" dirty="0"/>
          </a:p>
          <a:p>
            <a:r>
              <a:rPr lang="en-US" dirty="0">
                <a:solidFill>
                  <a:srgbClr val="444444"/>
                </a:solidFill>
                <a:latin typeface="Times New Roman"/>
                <a:ea typeface="Calibri"/>
                <a:cs typeface="Calibri"/>
              </a:rPr>
              <a:t>Introduction to AI and Intelligent agent, Different Approaches of AI, </a:t>
            </a:r>
          </a:p>
          <a:p>
            <a:r>
              <a:rPr lang="en-US" dirty="0">
                <a:solidFill>
                  <a:srgbClr val="444444"/>
                </a:solidFill>
                <a:latin typeface="Times New Roman"/>
                <a:ea typeface="Calibri"/>
                <a:cs typeface="Calibri"/>
              </a:rPr>
              <a:t>Problem Solving by searching Techniques: </a:t>
            </a:r>
          </a:p>
          <a:p>
            <a:r>
              <a:rPr lang="en-US" dirty="0">
                <a:solidFill>
                  <a:srgbClr val="444444"/>
                </a:solidFill>
                <a:latin typeface="Times New Roman"/>
                <a:ea typeface="Calibri"/>
                <a:cs typeface="Calibri"/>
              </a:rPr>
              <a:t>Uninformed search- BFS, DFS, Iterative deepening, Bidirectional search, </a:t>
            </a:r>
          </a:p>
          <a:p>
            <a:r>
              <a:rPr lang="en-US" dirty="0">
                <a:solidFill>
                  <a:srgbClr val="444444"/>
                </a:solidFill>
                <a:latin typeface="Times New Roman"/>
                <a:ea typeface="Calibri"/>
                <a:cs typeface="Calibri"/>
              </a:rPr>
              <a:t>Informed search- Iterative deepening, Bidirectional search, Heuristic search, Greedy Best First Search, A* search, Local Search Algorithms-Hill Climbing and Simulated Annealing Adversarial Search- </a:t>
            </a:r>
          </a:p>
          <a:p>
            <a:r>
              <a:rPr lang="en-US" dirty="0">
                <a:solidFill>
                  <a:srgbClr val="444444"/>
                </a:solidFill>
                <a:latin typeface="Times New Roman"/>
                <a:ea typeface="Calibri"/>
                <a:cs typeface="Calibri"/>
              </a:rPr>
              <a:t>Game Playing- minimax, alpha-beta pru</a:t>
            </a:r>
            <a:r>
              <a:rPr lang="en-US" dirty="0">
                <a:solidFill>
                  <a:srgbClr val="444444"/>
                </a:solidFill>
                <a:ea typeface="Calibri"/>
                <a:cs typeface="Calibri"/>
              </a:rPr>
              <a:t>ning, </a:t>
            </a:r>
          </a:p>
          <a:p>
            <a:r>
              <a:rPr lang="en-US" dirty="0">
                <a:solidFill>
                  <a:srgbClr val="444444"/>
                </a:solidFill>
                <a:ea typeface="Calibri"/>
                <a:cs typeface="Calibri"/>
              </a:rPr>
              <a:t>constraint satisfaction problems</a:t>
            </a:r>
            <a:endParaRPr lang="en-US" dirty="0">
              <a:ea typeface="Calibri"/>
              <a:cs typeface="Calibri"/>
            </a:endParaRPr>
          </a:p>
        </p:txBody>
      </p:sp>
    </p:spTree>
    <p:extLst>
      <p:ext uri="{BB962C8B-B14F-4D97-AF65-F5344CB8AC3E}">
        <p14:creationId xmlns:p14="http://schemas.microsoft.com/office/powerpoint/2010/main" val="4278920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672B7-BF50-4C92-A890-78771D541EF8}"/>
              </a:ext>
            </a:extLst>
          </p:cNvPr>
          <p:cNvPicPr>
            <a:picLocks noChangeAspect="1"/>
          </p:cNvPicPr>
          <p:nvPr/>
        </p:nvPicPr>
        <p:blipFill>
          <a:blip r:embed="rId2"/>
          <a:stretch>
            <a:fillRect/>
          </a:stretch>
        </p:blipFill>
        <p:spPr>
          <a:xfrm>
            <a:off x="2667001" y="1137756"/>
            <a:ext cx="6988215" cy="4817436"/>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675985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BC975-0B0E-4343-BD79-3F93AC6C375D}"/>
              </a:ext>
            </a:extLst>
          </p:cNvPr>
          <p:cNvPicPr>
            <a:picLocks noChangeAspect="1"/>
          </p:cNvPicPr>
          <p:nvPr/>
        </p:nvPicPr>
        <p:blipFill>
          <a:blip r:embed="rId2"/>
          <a:stretch>
            <a:fillRect/>
          </a:stretch>
        </p:blipFill>
        <p:spPr>
          <a:xfrm>
            <a:off x="3190755" y="1458410"/>
            <a:ext cx="5810491" cy="3941180"/>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173892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87651-4177-471A-96C3-1569B8D263EA}"/>
              </a:ext>
            </a:extLst>
          </p:cNvPr>
          <p:cNvPicPr>
            <a:picLocks noChangeAspect="1"/>
          </p:cNvPicPr>
          <p:nvPr/>
        </p:nvPicPr>
        <p:blipFill>
          <a:blip r:embed="rId2"/>
          <a:stretch>
            <a:fillRect/>
          </a:stretch>
        </p:blipFill>
        <p:spPr>
          <a:xfrm>
            <a:off x="3063433" y="1250066"/>
            <a:ext cx="6065134" cy="435786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883980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FCD0E-4A90-4574-B918-AA3BF907DDA5}"/>
              </a:ext>
            </a:extLst>
          </p:cNvPr>
          <p:cNvPicPr>
            <a:picLocks noChangeAspect="1"/>
          </p:cNvPicPr>
          <p:nvPr/>
        </p:nvPicPr>
        <p:blipFill>
          <a:blip r:embed="rId2"/>
          <a:stretch>
            <a:fillRect/>
          </a:stretch>
        </p:blipFill>
        <p:spPr>
          <a:xfrm>
            <a:off x="2735580" y="721360"/>
            <a:ext cx="6720840" cy="5494358"/>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976935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872D3-CB79-4E4A-9D44-932164EA6C14}"/>
              </a:ext>
            </a:extLst>
          </p:cNvPr>
          <p:cNvPicPr>
            <a:picLocks noChangeAspect="1"/>
          </p:cNvPicPr>
          <p:nvPr/>
        </p:nvPicPr>
        <p:blipFill>
          <a:blip r:embed="rId2"/>
          <a:stretch>
            <a:fillRect/>
          </a:stretch>
        </p:blipFill>
        <p:spPr>
          <a:xfrm>
            <a:off x="3179180" y="1516284"/>
            <a:ext cx="5833641" cy="3825433"/>
          </a:xfrm>
          <a:prstGeom prst="rect">
            <a:avLst/>
          </a:prstGeom>
        </p:spPr>
      </p:pic>
      <p:sp>
        <p:nvSpPr>
          <p:cNvPr id="8"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551839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655EA3-2E2B-473A-9377-1087AFF2B540}"/>
              </a:ext>
            </a:extLst>
          </p:cNvPr>
          <p:cNvPicPr>
            <a:picLocks noChangeAspect="1"/>
          </p:cNvPicPr>
          <p:nvPr/>
        </p:nvPicPr>
        <p:blipFill>
          <a:blip r:embed="rId2"/>
          <a:stretch>
            <a:fillRect/>
          </a:stretch>
        </p:blipFill>
        <p:spPr>
          <a:xfrm>
            <a:off x="2286000" y="751354"/>
            <a:ext cx="7924800" cy="5604995"/>
          </a:xfrm>
          <a:prstGeom prst="rect">
            <a:avLst/>
          </a:prstGeom>
        </p:spPr>
      </p:pic>
      <p:sp>
        <p:nvSpPr>
          <p:cNvPr id="8"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049460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A478A-0219-41C6-BAB3-D6738B5D8182}"/>
              </a:ext>
            </a:extLst>
          </p:cNvPr>
          <p:cNvPicPr>
            <a:picLocks noChangeAspect="1"/>
          </p:cNvPicPr>
          <p:nvPr/>
        </p:nvPicPr>
        <p:blipFill>
          <a:blip r:embed="rId2"/>
          <a:stretch>
            <a:fillRect/>
          </a:stretch>
        </p:blipFill>
        <p:spPr>
          <a:xfrm>
            <a:off x="2895601" y="802124"/>
            <a:ext cx="6935165" cy="5143581"/>
          </a:xfrm>
          <a:prstGeom prst="rect">
            <a:avLst/>
          </a:prstGeom>
        </p:spPr>
      </p:pic>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886553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978C2-98A0-40B0-A251-CB7C91478037}"/>
              </a:ext>
            </a:extLst>
          </p:cNvPr>
          <p:cNvPicPr>
            <a:picLocks noChangeAspect="1"/>
          </p:cNvPicPr>
          <p:nvPr/>
        </p:nvPicPr>
        <p:blipFill>
          <a:blip r:embed="rId2"/>
          <a:stretch>
            <a:fillRect/>
          </a:stretch>
        </p:blipFill>
        <p:spPr>
          <a:xfrm>
            <a:off x="2667001" y="834738"/>
            <a:ext cx="6932271" cy="5601275"/>
          </a:xfrm>
          <a:prstGeom prst="rect">
            <a:avLst/>
          </a:prstGeom>
        </p:spPr>
      </p:pic>
      <p:sp>
        <p:nvSpPr>
          <p:cNvPr id="8"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002899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C933B-DB91-4149-95FE-5787760CA52D}"/>
              </a:ext>
            </a:extLst>
          </p:cNvPr>
          <p:cNvPicPr>
            <a:picLocks noChangeAspect="1"/>
          </p:cNvPicPr>
          <p:nvPr/>
        </p:nvPicPr>
        <p:blipFill>
          <a:blip r:embed="rId2"/>
          <a:stretch>
            <a:fillRect/>
          </a:stretch>
        </p:blipFill>
        <p:spPr>
          <a:xfrm>
            <a:off x="2895600" y="1133901"/>
            <a:ext cx="7186914" cy="4993848"/>
          </a:xfrm>
          <a:prstGeom prst="rect">
            <a:avLst/>
          </a:prstGeom>
        </p:spPr>
      </p:pic>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643712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D94FF-F7E9-45E0-A819-170517AC2CA3}"/>
              </a:ext>
            </a:extLst>
          </p:cNvPr>
          <p:cNvPicPr>
            <a:picLocks noChangeAspect="1"/>
          </p:cNvPicPr>
          <p:nvPr/>
        </p:nvPicPr>
        <p:blipFill>
          <a:blip r:embed="rId2"/>
          <a:stretch>
            <a:fillRect/>
          </a:stretch>
        </p:blipFill>
        <p:spPr>
          <a:xfrm>
            <a:off x="2743201" y="1019098"/>
            <a:ext cx="7011365" cy="5232555"/>
          </a:xfrm>
          <a:prstGeom prst="rect">
            <a:avLst/>
          </a:prstGeom>
        </p:spPr>
      </p:pic>
      <p:sp>
        <p:nvSpPr>
          <p:cNvPr id="8"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07279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3D1C5-6DD5-052A-87B0-D08BEC9A164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259079-8090-F8D7-0DD2-E5513C8E28EA}"/>
              </a:ext>
            </a:extLst>
          </p:cNvPr>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Syllabus</a:t>
            </a:r>
          </a:p>
        </p:txBody>
      </p:sp>
      <p:pic>
        <p:nvPicPr>
          <p:cNvPr id="2" name="Picture 1" descr="A black and red logo&#10;&#10;Description automatically generated">
            <a:extLst>
              <a:ext uri="{FF2B5EF4-FFF2-40B4-BE49-F238E27FC236}">
                <a16:creationId xmlns:a16="http://schemas.microsoft.com/office/drawing/2014/main" id="{E3A70235-125F-A562-2A03-5D24BD099F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5" name="TextBox 4">
            <a:extLst>
              <a:ext uri="{FF2B5EF4-FFF2-40B4-BE49-F238E27FC236}">
                <a16:creationId xmlns:a16="http://schemas.microsoft.com/office/drawing/2014/main" id="{E1D7F4A8-9776-91D2-BFD5-01B9C9E395D6}"/>
              </a:ext>
            </a:extLst>
          </p:cNvPr>
          <p:cNvSpPr txBox="1"/>
          <p:nvPr/>
        </p:nvSpPr>
        <p:spPr>
          <a:xfrm>
            <a:off x="2026039" y="2058852"/>
            <a:ext cx="8413361"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b="1" dirty="0"/>
              <a:t>UNIT-2   </a:t>
            </a:r>
            <a:r>
              <a:rPr lang="en-US" b="1" dirty="0"/>
              <a:t>Machine Learning &amp; Feature Engineering</a:t>
            </a:r>
            <a:endParaRPr lang="en-US" dirty="0"/>
          </a:p>
          <a:p>
            <a:endParaRPr lang="en-GB" b="1" dirty="0"/>
          </a:p>
          <a:p>
            <a:endParaRPr lang="en-GB" dirty="0"/>
          </a:p>
          <a:p>
            <a:r>
              <a:rPr lang="en-GB" dirty="0"/>
              <a:t>Introduction to Machine Learning, Types of Machine Learning, </a:t>
            </a:r>
            <a:endParaRPr lang="en-US" dirty="0"/>
          </a:p>
          <a:p>
            <a:r>
              <a:rPr lang="en-GB" b="1" dirty="0"/>
              <a:t>Feature Engineering</a:t>
            </a:r>
            <a:r>
              <a:rPr lang="en-GB" dirty="0"/>
              <a:t>: Features and their types, handing missing data,</a:t>
            </a:r>
          </a:p>
          <a:p>
            <a:r>
              <a:rPr lang="en-GB" dirty="0"/>
              <a:t> Dealing with categorical features, </a:t>
            </a:r>
            <a:endParaRPr lang="en-US" dirty="0"/>
          </a:p>
          <a:p>
            <a:r>
              <a:rPr lang="en-GB" b="1" dirty="0"/>
              <a:t>Working with features:</a:t>
            </a:r>
            <a:r>
              <a:rPr lang="en-GB" dirty="0"/>
              <a:t> Feature Scaling, Feature selection, </a:t>
            </a:r>
            <a:endParaRPr lang="en-US" dirty="0"/>
          </a:p>
          <a:p>
            <a:r>
              <a:rPr lang="en-GB" b="1" dirty="0"/>
              <a:t>Feature Extraction:</a:t>
            </a:r>
            <a:r>
              <a:rPr lang="en-GB" dirty="0"/>
              <a:t> Principal Component Analysis (PCA) algorithm</a:t>
            </a:r>
            <a:endParaRPr lang="en-US" dirty="0"/>
          </a:p>
          <a:p>
            <a:endParaRPr lang="en-US" dirty="0"/>
          </a:p>
        </p:txBody>
      </p:sp>
    </p:spTree>
    <p:extLst>
      <p:ext uri="{BB962C8B-B14F-4D97-AF65-F5344CB8AC3E}">
        <p14:creationId xmlns:p14="http://schemas.microsoft.com/office/powerpoint/2010/main" val="4063246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A7454C-5F24-4B8A-B0CE-D9AD1DF813DC}"/>
              </a:ext>
            </a:extLst>
          </p:cNvPr>
          <p:cNvPicPr>
            <a:picLocks noChangeAspect="1"/>
          </p:cNvPicPr>
          <p:nvPr/>
        </p:nvPicPr>
        <p:blipFill>
          <a:blip r:embed="rId3"/>
          <a:stretch>
            <a:fillRect/>
          </a:stretch>
        </p:blipFill>
        <p:spPr>
          <a:xfrm>
            <a:off x="1703997" y="1143001"/>
            <a:ext cx="8784006" cy="5307679"/>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2611609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B4DAA-E17B-4ECE-880B-E3D2108E4637}"/>
              </a:ext>
            </a:extLst>
          </p:cNvPr>
          <p:cNvPicPr>
            <a:picLocks noChangeAspect="1"/>
          </p:cNvPicPr>
          <p:nvPr/>
        </p:nvPicPr>
        <p:blipFill>
          <a:blip r:embed="rId2"/>
          <a:stretch>
            <a:fillRect/>
          </a:stretch>
        </p:blipFill>
        <p:spPr>
          <a:xfrm>
            <a:off x="2128520" y="821258"/>
            <a:ext cx="7924800" cy="5122342"/>
          </a:xfrm>
          <a:prstGeom prst="rect">
            <a:avLst/>
          </a:prstGeom>
        </p:spPr>
      </p:pic>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23834931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B8D9EA-3F8F-4FC7-B36B-59202F80A286}"/>
              </a:ext>
            </a:extLst>
          </p:cNvPr>
          <p:cNvPicPr>
            <a:picLocks noChangeAspect="1"/>
          </p:cNvPicPr>
          <p:nvPr/>
        </p:nvPicPr>
        <p:blipFill>
          <a:blip r:embed="rId2"/>
          <a:stretch>
            <a:fillRect/>
          </a:stretch>
        </p:blipFill>
        <p:spPr>
          <a:xfrm>
            <a:off x="4174603" y="2731626"/>
            <a:ext cx="3842795" cy="1394749"/>
          </a:xfrm>
          <a:prstGeom prst="rect">
            <a:avLst/>
          </a:prstGeom>
        </p:spPr>
      </p:pic>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533363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88ED1-0B39-4CC4-9550-CD1EEECAA1E2}"/>
              </a:ext>
            </a:extLst>
          </p:cNvPr>
          <p:cNvPicPr>
            <a:picLocks noChangeAspect="1"/>
          </p:cNvPicPr>
          <p:nvPr/>
        </p:nvPicPr>
        <p:blipFill>
          <a:blip r:embed="rId2"/>
          <a:stretch>
            <a:fillRect/>
          </a:stretch>
        </p:blipFill>
        <p:spPr>
          <a:xfrm>
            <a:off x="3156031" y="1357132"/>
            <a:ext cx="5879939" cy="4143737"/>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879591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1459B8-0CE9-4854-94FC-970C4385A8BE}"/>
              </a:ext>
            </a:extLst>
          </p:cNvPr>
          <p:cNvPicPr>
            <a:picLocks noChangeAspect="1"/>
          </p:cNvPicPr>
          <p:nvPr/>
        </p:nvPicPr>
        <p:blipFill>
          <a:blip r:embed="rId2"/>
          <a:stretch>
            <a:fillRect/>
          </a:stretch>
        </p:blipFill>
        <p:spPr>
          <a:xfrm>
            <a:off x="3167605" y="1073552"/>
            <a:ext cx="5856790" cy="4710896"/>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04781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52691-3C4E-4E71-9B09-915AF8418C20}"/>
              </a:ext>
            </a:extLst>
          </p:cNvPr>
          <p:cNvPicPr>
            <a:picLocks noChangeAspect="1"/>
          </p:cNvPicPr>
          <p:nvPr/>
        </p:nvPicPr>
        <p:blipFill>
          <a:blip r:embed="rId2"/>
          <a:stretch>
            <a:fillRect/>
          </a:stretch>
        </p:blipFill>
        <p:spPr>
          <a:xfrm>
            <a:off x="3098157" y="1406324"/>
            <a:ext cx="5995686" cy="4045352"/>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14540950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22AAD-9639-46DE-B91A-7A493754DA29}"/>
              </a:ext>
            </a:extLst>
          </p:cNvPr>
          <p:cNvPicPr>
            <a:picLocks noChangeAspect="1"/>
          </p:cNvPicPr>
          <p:nvPr/>
        </p:nvPicPr>
        <p:blipFill>
          <a:blip r:embed="rId2"/>
          <a:stretch>
            <a:fillRect/>
          </a:stretch>
        </p:blipFill>
        <p:spPr>
          <a:xfrm>
            <a:off x="3005560" y="1066801"/>
            <a:ext cx="6180881" cy="4612511"/>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02152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C00B8-A3EA-43B3-9FB9-D8EE56F2E4F2}"/>
              </a:ext>
            </a:extLst>
          </p:cNvPr>
          <p:cNvPicPr>
            <a:picLocks noChangeAspect="1"/>
          </p:cNvPicPr>
          <p:nvPr/>
        </p:nvPicPr>
        <p:blipFill>
          <a:blip r:embed="rId2"/>
          <a:stretch>
            <a:fillRect/>
          </a:stretch>
        </p:blipFill>
        <p:spPr>
          <a:xfrm>
            <a:off x="2630829" y="834769"/>
            <a:ext cx="6930342" cy="5362450"/>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000401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852A0-64FF-42ED-9CEF-441E78233B6D}"/>
              </a:ext>
            </a:extLst>
          </p:cNvPr>
          <p:cNvPicPr>
            <a:picLocks noChangeAspect="1"/>
          </p:cNvPicPr>
          <p:nvPr/>
        </p:nvPicPr>
        <p:blipFill>
          <a:blip r:embed="rId2"/>
          <a:stretch>
            <a:fillRect/>
          </a:stretch>
        </p:blipFill>
        <p:spPr>
          <a:xfrm>
            <a:off x="3005560" y="1255853"/>
            <a:ext cx="6180881" cy="4346294"/>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3253950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B79F0C-441A-4919-8DCC-13DCE8FF0729}"/>
              </a:ext>
            </a:extLst>
          </p:cNvPr>
          <p:cNvPicPr>
            <a:picLocks noChangeAspect="1"/>
          </p:cNvPicPr>
          <p:nvPr/>
        </p:nvPicPr>
        <p:blipFill>
          <a:blip r:embed="rId2"/>
          <a:stretch>
            <a:fillRect/>
          </a:stretch>
        </p:blipFill>
        <p:spPr>
          <a:xfrm>
            <a:off x="3040284" y="1371600"/>
            <a:ext cx="6111433" cy="4114800"/>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51107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Syllabus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TextBox 8"/>
          <p:cNvSpPr txBox="1"/>
          <p:nvPr/>
        </p:nvSpPr>
        <p:spPr>
          <a:xfrm>
            <a:off x="2026039" y="2058852"/>
            <a:ext cx="8413361" cy="286232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b="1" dirty="0"/>
              <a:t>UNIT-3   </a:t>
            </a:r>
            <a:r>
              <a:rPr lang="en-US" b="1" dirty="0"/>
              <a:t>Supervised Learning</a:t>
            </a:r>
            <a:endParaRPr lang="en-US" dirty="0"/>
          </a:p>
          <a:p>
            <a:endParaRPr lang="en-GB" b="1" dirty="0"/>
          </a:p>
          <a:p>
            <a:endParaRPr lang="en-GB" dirty="0"/>
          </a:p>
          <a:p>
            <a:r>
              <a:rPr lang="en-IN" b="1" dirty="0"/>
              <a:t>Regression &amp; Classification: </a:t>
            </a:r>
            <a:r>
              <a:rPr lang="en-IN" dirty="0"/>
              <a:t>Types of regression (Univariate, Multivariate, Polynomial), Mean Square Error, R square error, </a:t>
            </a:r>
            <a:endParaRPr lang="en-US" dirty="0"/>
          </a:p>
          <a:p>
            <a:r>
              <a:rPr lang="en-IN" dirty="0"/>
              <a:t>Logistic Regression</a:t>
            </a:r>
            <a:endParaRPr lang="en-US" dirty="0"/>
          </a:p>
          <a:p>
            <a:r>
              <a:rPr lang="en-US" b="1" dirty="0"/>
              <a:t>Regularization:</a:t>
            </a:r>
            <a:r>
              <a:rPr lang="en-US" dirty="0"/>
              <a:t> </a:t>
            </a:r>
            <a:r>
              <a:rPr lang="en-IN" dirty="0"/>
              <a:t>Bias and Variance, Overfitting and </a:t>
            </a:r>
            <a:r>
              <a:rPr lang="en-IN" dirty="0" err="1"/>
              <a:t>Underfitting</a:t>
            </a:r>
            <a:r>
              <a:rPr lang="en-IN" dirty="0"/>
              <a:t>, L1 and L2 Regularization, Regularized Linear Regression</a:t>
            </a:r>
            <a:endParaRPr lang="en-US" dirty="0"/>
          </a:p>
          <a:p>
            <a:r>
              <a:rPr lang="en-IN" dirty="0"/>
              <a:t>Decision Trees (ID3, C4.5, CART), Confusion matrix, k-folds cross-validation,</a:t>
            </a:r>
            <a:endParaRPr lang="en-US" dirty="0"/>
          </a:p>
          <a:p>
            <a:r>
              <a:rPr lang="en-IN" dirty="0"/>
              <a:t> K Nearest Neighbour, Support vector machine</a:t>
            </a:r>
            <a:endParaRPr lang="en-US" dirty="0"/>
          </a:p>
        </p:txBody>
      </p:sp>
    </p:spTree>
    <p:extLst>
      <p:ext uri="{BB962C8B-B14F-4D97-AF65-F5344CB8AC3E}">
        <p14:creationId xmlns:p14="http://schemas.microsoft.com/office/powerpoint/2010/main" val="9801555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E8B11-D12E-45FA-8086-31EDDB26F1D5}"/>
              </a:ext>
            </a:extLst>
          </p:cNvPr>
          <p:cNvPicPr>
            <a:picLocks noChangeAspect="1"/>
          </p:cNvPicPr>
          <p:nvPr/>
        </p:nvPicPr>
        <p:blipFill>
          <a:blip r:embed="rId2"/>
          <a:stretch>
            <a:fillRect/>
          </a:stretch>
        </p:blipFill>
        <p:spPr>
          <a:xfrm>
            <a:off x="2982410" y="1171937"/>
            <a:ext cx="6227180" cy="4514127"/>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022920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C7120-6CF9-4556-8F14-34075E88DB80}"/>
              </a:ext>
            </a:extLst>
          </p:cNvPr>
          <p:cNvPicPr>
            <a:picLocks noChangeAspect="1"/>
          </p:cNvPicPr>
          <p:nvPr/>
        </p:nvPicPr>
        <p:blipFill>
          <a:blip r:embed="rId2"/>
          <a:stretch>
            <a:fillRect/>
          </a:stretch>
        </p:blipFill>
        <p:spPr>
          <a:xfrm>
            <a:off x="2673674" y="1053297"/>
            <a:ext cx="6844653" cy="4935557"/>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Tree>
    <p:extLst>
      <p:ext uri="{BB962C8B-B14F-4D97-AF65-F5344CB8AC3E}">
        <p14:creationId xmlns:p14="http://schemas.microsoft.com/office/powerpoint/2010/main" val="3721543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BDC72-2EC8-45A9-9DC1-4D2B3363B804}"/>
              </a:ext>
            </a:extLst>
          </p:cNvPr>
          <p:cNvPicPr>
            <a:picLocks noChangeAspect="1"/>
          </p:cNvPicPr>
          <p:nvPr/>
        </p:nvPicPr>
        <p:blipFill>
          <a:blip r:embed="rId2"/>
          <a:stretch>
            <a:fillRect/>
          </a:stretch>
        </p:blipFill>
        <p:spPr>
          <a:xfrm>
            <a:off x="2993985" y="1276109"/>
            <a:ext cx="6204030" cy="4305782"/>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2572254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D73DDC-0B61-46DE-B62B-9F578FDF60A4}"/>
              </a:ext>
            </a:extLst>
          </p:cNvPr>
          <p:cNvPicPr>
            <a:picLocks noChangeAspect="1"/>
          </p:cNvPicPr>
          <p:nvPr/>
        </p:nvPicPr>
        <p:blipFill>
          <a:blip r:embed="rId2"/>
          <a:stretch>
            <a:fillRect/>
          </a:stretch>
        </p:blipFill>
        <p:spPr>
          <a:xfrm>
            <a:off x="2516529" y="966316"/>
            <a:ext cx="7158942" cy="5205884"/>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7011"/>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1764064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5E6EA-3884-478F-8B7D-B14F0DFABB7C}"/>
              </a:ext>
            </a:extLst>
          </p:cNvPr>
          <p:cNvPicPr>
            <a:picLocks noChangeAspect="1"/>
          </p:cNvPicPr>
          <p:nvPr/>
        </p:nvPicPr>
        <p:blipFill>
          <a:blip r:embed="rId2"/>
          <a:stretch>
            <a:fillRect/>
          </a:stretch>
        </p:blipFill>
        <p:spPr>
          <a:xfrm>
            <a:off x="2819401" y="914402"/>
            <a:ext cx="6786623" cy="5562805"/>
          </a:xfrm>
          <a:prstGeom prst="rect">
            <a:avLst/>
          </a:prstGeom>
        </p:spPr>
      </p:pic>
      <p:pic>
        <p:nvPicPr>
          <p:cNvPr id="9" name="Picture 8"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0"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spTree>
    <p:extLst>
      <p:ext uri="{BB962C8B-B14F-4D97-AF65-F5344CB8AC3E}">
        <p14:creationId xmlns:p14="http://schemas.microsoft.com/office/powerpoint/2010/main" val="673987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BF71B-1296-4D0C-B187-5AF6A694EA8E}"/>
              </a:ext>
            </a:extLst>
          </p:cNvPr>
          <p:cNvPicPr>
            <a:picLocks noChangeAspect="1"/>
          </p:cNvPicPr>
          <p:nvPr/>
        </p:nvPicPr>
        <p:blipFill>
          <a:blip r:embed="rId2"/>
          <a:stretch>
            <a:fillRect/>
          </a:stretch>
        </p:blipFill>
        <p:spPr>
          <a:xfrm>
            <a:off x="3156031" y="1151681"/>
            <a:ext cx="5879939" cy="4554638"/>
          </a:xfrm>
          <a:prstGeom prst="rect">
            <a:avLst/>
          </a:prstGeom>
        </p:spPr>
      </p:pic>
      <p:sp>
        <p:nvSpPr>
          <p:cNvPr id="9" name="Title 1"/>
          <p:cNvSpPr txBox="1">
            <a:spLocks/>
          </p:cNvSpPr>
          <p:nvPr/>
        </p:nvSpPr>
        <p:spPr>
          <a:xfrm>
            <a:off x="3124200" y="29751"/>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Introduction</a:t>
            </a:r>
          </a:p>
        </p:txBody>
      </p:sp>
      <p:pic>
        <p:nvPicPr>
          <p:cNvPr id="10" name="Picture 9"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2398160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378891" y="26126"/>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solidFill>
                  <a:schemeClr val="tx1"/>
                </a:solidFill>
              </a:rPr>
              <a:t>What is a Feature?</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p:txBody>
          <a:bodyPr>
            <a:normAutofit fontScale="70000" lnSpcReduction="20000"/>
          </a:bodyPr>
          <a:lstStyle/>
          <a:p>
            <a:pPr algn="just"/>
            <a:r>
              <a:rPr lang="en-US" dirty="0"/>
              <a:t>Generally, all machine learning algorithms take input data to generate the output. </a:t>
            </a:r>
          </a:p>
          <a:p>
            <a:pPr algn="just"/>
            <a:endParaRPr lang="en-US" dirty="0"/>
          </a:p>
          <a:p>
            <a:pPr algn="just"/>
            <a:r>
              <a:rPr lang="en-US" dirty="0"/>
              <a:t>The input data remains in a tabular form consisting of rows (instances or observations) and columns (variable or attributes), and these attributes are often known as features. For example, an image is an instance in computer vision, but a line in the image could be the feature. </a:t>
            </a:r>
          </a:p>
          <a:p>
            <a:pPr algn="just"/>
            <a:endParaRPr lang="en-US" dirty="0"/>
          </a:p>
          <a:p>
            <a:pPr algn="just"/>
            <a:r>
              <a:rPr lang="en-US" dirty="0"/>
              <a:t>Similarly, in NLP, a document can be an observation, and the word count could be the feature. So, we can say a feature is an attribute that impacts a problem or is useful for the problem.</a:t>
            </a:r>
          </a:p>
          <a:p>
            <a:pPr algn="just"/>
            <a:endParaRPr lang="en-US" dirty="0"/>
          </a:p>
          <a:p>
            <a:pPr algn="just"/>
            <a:r>
              <a:rPr lang="en-US" dirty="0"/>
              <a:t> The features you use influence more than everything else then the result. No algorithm alone, to my knowledge, can supplement the information gain given by correct feature engineering. </a:t>
            </a:r>
          </a:p>
        </p:txBody>
      </p:sp>
    </p:spTree>
    <p:extLst>
      <p:ext uri="{BB962C8B-B14F-4D97-AF65-F5344CB8AC3E}">
        <p14:creationId xmlns:p14="http://schemas.microsoft.com/office/powerpoint/2010/main" val="2971442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Engineering</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p:txBody>
          <a:bodyPr>
            <a:noAutofit/>
          </a:bodyPr>
          <a:lstStyle/>
          <a:p>
            <a:pPr marL="0" indent="0">
              <a:buNone/>
            </a:pPr>
            <a:r>
              <a:rPr lang="en-US" sz="2800" dirty="0"/>
              <a:t> </a:t>
            </a:r>
            <a:r>
              <a:rPr lang="en-US" sz="2400" dirty="0"/>
              <a:t>● Feature engineering</a:t>
            </a:r>
            <a:r>
              <a:rPr lang="en-US" sz="2400" b="1" dirty="0"/>
              <a:t> </a:t>
            </a:r>
            <a:r>
              <a:rPr lang="en-US" sz="2400" dirty="0"/>
              <a:t>is the pre-processing step of machine learning, which extracts features from raw data.</a:t>
            </a:r>
          </a:p>
          <a:p>
            <a:pPr marL="0" indent="0">
              <a:buNone/>
            </a:pPr>
            <a:endParaRPr lang="en-US" sz="2400" dirty="0"/>
          </a:p>
          <a:p>
            <a:pPr marL="0" indent="0">
              <a:buNone/>
            </a:pPr>
            <a:r>
              <a:rPr lang="en-US" sz="2400" dirty="0"/>
              <a:t>● It helps to represent an underlying problem to predictive models in a better way, which as a result, improve the accuracy of the model for unseen data. </a:t>
            </a:r>
          </a:p>
          <a:p>
            <a:pPr marL="0" indent="0">
              <a:buNone/>
            </a:pPr>
            <a:endParaRPr lang="en-US" sz="2400" dirty="0"/>
          </a:p>
          <a:p>
            <a:pPr marL="0" indent="0">
              <a:buNone/>
            </a:pPr>
            <a:r>
              <a:rPr lang="en-US" sz="2400" dirty="0"/>
              <a:t>● The predictive model contains predictor variables and an outcome variable, and while the feature engineering process selects the most useful predictor variables for the model</a:t>
            </a:r>
          </a:p>
        </p:txBody>
      </p:sp>
    </p:spTree>
    <p:extLst>
      <p:ext uri="{BB962C8B-B14F-4D97-AF65-F5344CB8AC3E}">
        <p14:creationId xmlns:p14="http://schemas.microsoft.com/office/powerpoint/2010/main" val="34479170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What is its importance and why it is used?</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a:xfrm>
            <a:off x="609600" y="1600201"/>
            <a:ext cx="11277600" cy="5562599"/>
          </a:xfrm>
        </p:spPr>
        <p:txBody>
          <a:bodyPr>
            <a:normAutofit fontScale="40000" lnSpcReduction="20000"/>
          </a:bodyPr>
          <a:lstStyle/>
          <a:p>
            <a:pPr marL="0" indent="0">
              <a:buNone/>
            </a:pPr>
            <a:r>
              <a:rPr lang="en-US" dirty="0"/>
              <a:t> </a:t>
            </a:r>
            <a:r>
              <a:rPr lang="en-US" sz="5000" dirty="0"/>
              <a:t>Feature engineering in machine learning improves the model's performance. Below are some points that explain the need for feature engineering: </a:t>
            </a:r>
          </a:p>
          <a:p>
            <a:pPr marL="0" indent="0">
              <a:buNone/>
            </a:pPr>
            <a:endParaRPr lang="en-US" sz="5000" dirty="0"/>
          </a:p>
          <a:p>
            <a:pPr marL="0" indent="0">
              <a:buNone/>
            </a:pPr>
            <a:r>
              <a:rPr lang="en-US" sz="5000" dirty="0"/>
              <a:t>● Better features mean flexibility. In machine learning, we always try to choose the optimal model to get good results. However, sometimes after choosing the wrong model, still, we can get better predictions, and this is because of better features. The flexibility in features will enable you to select the less complex models. Because less complex models are faster to run, easier to understand and maintain, which is always desirable. </a:t>
            </a:r>
          </a:p>
          <a:p>
            <a:pPr marL="0" indent="0">
              <a:buNone/>
            </a:pPr>
            <a:endParaRPr lang="en-US" sz="5000" dirty="0"/>
          </a:p>
          <a:p>
            <a:pPr marL="0" indent="0">
              <a:buNone/>
            </a:pPr>
            <a:r>
              <a:rPr lang="en-US" sz="5000" dirty="0"/>
              <a:t>● Better features mean simpler models. If we input the well-engineered features to our model, then even after selecting the wrong parameters (Not much optimal), we can have good outcomes. After feature engineering, it is not necessary to do hard for picking the right model with the most optimized parameters. If we have good features, we can better represent the complete data and use it to best characterize the given problem. </a:t>
            </a:r>
          </a:p>
          <a:p>
            <a:pPr marL="0" indent="0">
              <a:buNone/>
            </a:pPr>
            <a:endParaRPr lang="en-US" sz="5000" dirty="0"/>
          </a:p>
          <a:p>
            <a:pPr marL="0" indent="0">
              <a:buNone/>
            </a:pPr>
            <a:r>
              <a:rPr lang="en-US" sz="5000" dirty="0"/>
              <a:t>● Better features mean better results. As already discussed, in machine learning, as data we will provide will get the same output. So, to obtain better results, we must need to use better features.</a:t>
            </a:r>
          </a:p>
        </p:txBody>
      </p:sp>
    </p:spTree>
    <p:extLst>
      <p:ext uri="{BB962C8B-B14F-4D97-AF65-F5344CB8AC3E}">
        <p14:creationId xmlns:p14="http://schemas.microsoft.com/office/powerpoint/2010/main" val="2005218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 Main processes of Feature Engineering</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Content Placeholder 2"/>
          <p:cNvSpPr>
            <a:spLocks noGrp="1"/>
          </p:cNvSpPr>
          <p:nvPr>
            <p:ph idx="1"/>
          </p:nvPr>
        </p:nvSpPr>
        <p:spPr/>
        <p:txBody>
          <a:bodyPr>
            <a:normAutofit fontScale="55000" lnSpcReduction="20000"/>
          </a:bodyPr>
          <a:lstStyle/>
          <a:p>
            <a:pPr marL="0" indent="0">
              <a:buNone/>
            </a:pPr>
            <a:r>
              <a:rPr lang="en-US" dirty="0"/>
              <a:t> The steps of feature engineering may vary as per different data scientists and ML engineers. However, there are some common steps that are involved in most machine learning algorithms, and these steps are as follows: </a:t>
            </a:r>
          </a:p>
          <a:p>
            <a:pPr marL="0" indent="0">
              <a:buNone/>
            </a:pPr>
            <a:endParaRPr lang="en-US" dirty="0"/>
          </a:p>
          <a:p>
            <a:pPr marL="0" indent="0">
              <a:buNone/>
            </a:pPr>
            <a:r>
              <a:rPr lang="en-US" dirty="0"/>
              <a:t>● Data Preparation: The first step is data preparation. In this step, raw data acquired from different resources are prepared to make it in a suitable format so that it can be used in the ML model. The data preparation may contain cleaning of data, delivery, data augmentation, fusion, ingestion, or loading. </a:t>
            </a:r>
          </a:p>
          <a:p>
            <a:endParaRPr lang="en-US" dirty="0"/>
          </a:p>
          <a:p>
            <a:pPr marL="0" indent="0">
              <a:buNone/>
            </a:pPr>
            <a:r>
              <a:rPr lang="en-US" dirty="0"/>
              <a:t>● Exploratory Analysis: Exploratory analysis or Exploratory data analysis (EDA) is an important step of features engineering, which is mainly used by data scientists. This step involves analysis, investing data set, and summarization of the main characteristics of data. Different data visualization techniques are used to better understand the manipulation of data sources, to find the most appropriate statistical technique for data analysis, and to select the best features for the data.</a:t>
            </a:r>
          </a:p>
          <a:p>
            <a:endParaRPr lang="en-US" dirty="0"/>
          </a:p>
          <a:p>
            <a:pPr marL="0" indent="0">
              <a:buNone/>
            </a:pPr>
            <a:r>
              <a:rPr lang="en-US" dirty="0"/>
              <a:t> ● Benchmark: Benchmarking is a process of setting a standard baseline for accuracy to compare all the variables from this baseline. The benchmarking process is used to improve the predictability of the model and reduce the error rate.</a:t>
            </a:r>
          </a:p>
        </p:txBody>
      </p:sp>
    </p:spTree>
    <p:extLst>
      <p:ext uri="{BB962C8B-B14F-4D97-AF65-F5344CB8AC3E}">
        <p14:creationId xmlns:p14="http://schemas.microsoft.com/office/powerpoint/2010/main" val="129754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348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Syllabus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TextBox 8"/>
          <p:cNvSpPr txBox="1"/>
          <p:nvPr/>
        </p:nvSpPr>
        <p:spPr>
          <a:xfrm>
            <a:off x="2026039" y="2058852"/>
            <a:ext cx="8413361"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b="1" dirty="0"/>
              <a:t>UNIT-4   Unsupervised Machine Learning </a:t>
            </a:r>
          </a:p>
          <a:p>
            <a:endParaRPr lang="en-GB" dirty="0"/>
          </a:p>
          <a:p>
            <a:r>
              <a:rPr lang="en-IN" dirty="0"/>
              <a:t>Introduction to clustering, </a:t>
            </a:r>
            <a:r>
              <a:rPr lang="en-IN" b="1" dirty="0"/>
              <a:t>Types of clustering:</a:t>
            </a:r>
            <a:r>
              <a:rPr lang="en-IN" dirty="0"/>
              <a:t> </a:t>
            </a:r>
            <a:endParaRPr lang="en-US" dirty="0"/>
          </a:p>
          <a:p>
            <a:r>
              <a:rPr lang="en-IN" dirty="0"/>
              <a:t>K-means clustering, K-mode, K-</a:t>
            </a:r>
            <a:r>
              <a:rPr lang="en-IN" dirty="0" err="1"/>
              <a:t>medoid</a:t>
            </a:r>
            <a:r>
              <a:rPr lang="en-IN" dirty="0"/>
              <a:t>, hierarchical clustering, single-linkage, multiple linkage, AGNES and DIANA algorithms, Gaussian mixture models </a:t>
            </a:r>
            <a:endParaRPr lang="en-US" dirty="0"/>
          </a:p>
          <a:p>
            <a:r>
              <a:rPr lang="en-GB" dirty="0"/>
              <a:t>density based clustering, DBSCAN</a:t>
            </a:r>
            <a:endParaRPr lang="en-US" dirty="0"/>
          </a:p>
        </p:txBody>
      </p:sp>
    </p:spTree>
    <p:extLst>
      <p:ext uri="{BB962C8B-B14F-4D97-AF65-F5344CB8AC3E}">
        <p14:creationId xmlns:p14="http://schemas.microsoft.com/office/powerpoint/2010/main" val="43368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Feature engineering is a crucial step in the data preprocessing phase of machine learning and data analysis. It involves creating new features from raw data to improve the performance of a model</a:t>
            </a:r>
          </a:p>
        </p:txBody>
      </p:sp>
      <p:sp>
        <p:nvSpPr>
          <p:cNvPr id="7" name="Title 1"/>
          <p:cNvSpPr txBox="1">
            <a:spLocks/>
          </p:cNvSpPr>
          <p:nvPr/>
        </p:nvSpPr>
        <p:spPr>
          <a:xfrm>
            <a:off x="2895600" y="130734"/>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Engineering</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1904119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sz="2800" dirty="0"/>
              <a:t>Features (or attributes) are individual measurable properties or characteristics of a phenomenon being observed. They can be classified into several types:</a:t>
            </a:r>
          </a:p>
          <a:p>
            <a:r>
              <a:rPr lang="en-US" sz="2800" b="1" dirty="0"/>
              <a:t>Numerical Features</a:t>
            </a:r>
            <a:r>
              <a:rPr lang="en-US" sz="2800" dirty="0"/>
              <a:t>:</a:t>
            </a:r>
          </a:p>
          <a:p>
            <a:pPr lvl="1"/>
            <a:r>
              <a:rPr lang="en-US" b="1" dirty="0"/>
              <a:t>Continuous</a:t>
            </a:r>
            <a:r>
              <a:rPr lang="en-US" dirty="0"/>
              <a:t>: Can take any value within a range (e.g., height, weight, temperature).</a:t>
            </a:r>
          </a:p>
          <a:p>
            <a:pPr lvl="1"/>
            <a:r>
              <a:rPr lang="en-US" b="1" dirty="0"/>
              <a:t>Discrete</a:t>
            </a:r>
            <a:r>
              <a:rPr lang="en-US" dirty="0"/>
              <a:t>: Can take only integer values (e.g., number of children, count of items).</a:t>
            </a:r>
          </a:p>
          <a:p>
            <a:r>
              <a:rPr lang="en-US" sz="2800" b="1" dirty="0"/>
              <a:t>Categorical Features</a:t>
            </a:r>
            <a:r>
              <a:rPr lang="en-US" sz="2800" dirty="0"/>
              <a:t>:</a:t>
            </a:r>
          </a:p>
          <a:p>
            <a:pPr lvl="1"/>
            <a:r>
              <a:rPr lang="en-US" b="1" dirty="0"/>
              <a:t>Nominal</a:t>
            </a:r>
            <a:r>
              <a:rPr lang="en-US" dirty="0"/>
              <a:t>: Categories without any intrinsic order (e.g., color, gender).</a:t>
            </a:r>
          </a:p>
          <a:p>
            <a:pPr lvl="1"/>
            <a:r>
              <a:rPr lang="en-US" b="1" dirty="0"/>
              <a:t>Ordinal</a:t>
            </a:r>
            <a:r>
              <a:rPr lang="en-US" dirty="0"/>
              <a:t>: Categories with a meaningful order but no consistent difference between levels (e.g., rating scale, education level).</a:t>
            </a:r>
          </a:p>
          <a:p>
            <a:endParaRPr lang="en-US" dirty="0"/>
          </a:p>
        </p:txBody>
      </p:sp>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and their type</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3276557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and their type</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85800" y="-28575"/>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Datetime</a:t>
            </a:r>
            <a:r>
              <a:rPr kumimoji="0" lang="en-US" altLang="en-US" sz="1800" b="1" i="0" u="none" strike="noStrike" cap="none" normalizeH="0" baseline="0" dirty="0">
                <a:ln>
                  <a:noFill/>
                </a:ln>
                <a:solidFill>
                  <a:schemeClr val="tx1"/>
                </a:solidFill>
                <a:effectLst/>
                <a:latin typeface="Arial" panose="020B0604020202020204" pitchFamily="34" charset="0"/>
              </a:rPr>
              <a:t> Features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Features related to dates and times (e.g., timestamp, day of the 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Text Features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Features derived from textual data (e.g., word count, sentiment score).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151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Handling Missing Data</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9600" y="2033421"/>
            <a:ext cx="112776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Missing data can significantly impact the performance of a </a:t>
            </a:r>
          </a:p>
          <a:p>
            <a:r>
              <a:rPr lang="en-US" sz="2400" dirty="0"/>
              <a:t>machine learning model. Common methods for handling missing </a:t>
            </a:r>
          </a:p>
          <a:p>
            <a:r>
              <a:rPr lang="en-US" sz="2400" dirty="0"/>
              <a:t>data include:</a:t>
            </a:r>
          </a:p>
          <a:p>
            <a:r>
              <a:rPr lang="en-US" sz="2400" b="1" dirty="0"/>
              <a:t>Removal</a:t>
            </a:r>
            <a:r>
              <a:rPr lang="en-US" sz="2400" dirty="0"/>
              <a:t>:</a:t>
            </a:r>
          </a:p>
          <a:p>
            <a:pPr lvl="1"/>
            <a:r>
              <a:rPr lang="en-US" sz="2400" dirty="0"/>
              <a:t>Remove rows or columns with missing values. </a:t>
            </a:r>
          </a:p>
          <a:p>
            <a:pPr lvl="1"/>
            <a:r>
              <a:rPr lang="en-US" sz="2400" dirty="0"/>
              <a:t>Suitable when the amount of missing data is small.</a:t>
            </a:r>
          </a:p>
        </p:txBody>
      </p:sp>
    </p:spTree>
    <p:extLst>
      <p:ext uri="{BB962C8B-B14F-4D97-AF65-F5344CB8AC3E}">
        <p14:creationId xmlns:p14="http://schemas.microsoft.com/office/powerpoint/2010/main" val="12080148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9600" y="1582559"/>
            <a:ext cx="10133159" cy="4561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400" b="1" dirty="0"/>
              <a:t>Imputation</a:t>
            </a:r>
            <a:r>
              <a:rPr lang="en-US" sz="2400" dirty="0"/>
              <a:t>:</a:t>
            </a:r>
          </a:p>
          <a:p>
            <a:pPr lvl="1"/>
            <a:r>
              <a:rPr lang="en-US" sz="2400" b="1" dirty="0"/>
              <a:t>Mean/Median/Mode Imputation</a:t>
            </a:r>
            <a:r>
              <a:rPr lang="en-US" sz="2400" dirty="0"/>
              <a:t>: Replace missing values with the mean,</a:t>
            </a:r>
          </a:p>
          <a:p>
            <a:pPr lvl="1"/>
            <a:r>
              <a:rPr lang="en-US" sz="2400" dirty="0"/>
              <a:t> median, or mode of the feature.</a:t>
            </a:r>
          </a:p>
          <a:p>
            <a:pPr lvl="1"/>
            <a:r>
              <a:rPr lang="en-US" sz="2400" b="1" dirty="0"/>
              <a:t>Forward/Backward Fill</a:t>
            </a:r>
            <a:r>
              <a:rPr lang="en-US" sz="2400" dirty="0"/>
              <a:t>: Use the previous or next value to fill missing data</a:t>
            </a:r>
          </a:p>
          <a:p>
            <a:pPr lvl="1"/>
            <a:r>
              <a:rPr lang="en-US" sz="2400" dirty="0"/>
              <a:t> in time series.</a:t>
            </a:r>
          </a:p>
          <a:p>
            <a:pPr lvl="1"/>
            <a:r>
              <a:rPr lang="en-US" sz="2400" b="1" dirty="0"/>
              <a:t>Predictive Imputation</a:t>
            </a:r>
            <a:r>
              <a:rPr lang="en-US" sz="2400" dirty="0"/>
              <a:t>: Use a machine learning model to predict </a:t>
            </a:r>
          </a:p>
          <a:p>
            <a:pPr lvl="1"/>
            <a:r>
              <a:rPr lang="en-US" sz="2400" dirty="0"/>
              <a:t>and fill missing values.</a:t>
            </a:r>
          </a:p>
          <a:p>
            <a:r>
              <a:rPr lang="en-US" sz="2400" b="1" dirty="0"/>
              <a:t>Flagging</a:t>
            </a:r>
            <a:r>
              <a:rPr lang="en-US" sz="2400" dirty="0"/>
              <a:t>:</a:t>
            </a:r>
          </a:p>
          <a:p>
            <a:pPr lvl="1"/>
            <a:r>
              <a:rPr lang="en-US" sz="2400" dirty="0"/>
              <a:t>Create a new binary feature to indicate whether the value was missing.</a:t>
            </a:r>
          </a:p>
          <a:p>
            <a:pPr marL="0" lvl="0" indent="0" eaLnBrk="0" fontAlgn="base" hangingPunct="0">
              <a:spcBef>
                <a:spcPct val="0"/>
              </a:spcBef>
              <a:spcAft>
                <a:spcPct val="0"/>
              </a:spcAft>
              <a:buNone/>
            </a:pP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Handling Missing Data</a:t>
            </a:r>
          </a:p>
        </p:txBody>
      </p:sp>
    </p:spTree>
    <p:extLst>
      <p:ext uri="{BB962C8B-B14F-4D97-AF65-F5344CB8AC3E}">
        <p14:creationId xmlns:p14="http://schemas.microsoft.com/office/powerpoint/2010/main" val="17324173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Dealing with Categorical Features</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533400" y="1841754"/>
            <a:ext cx="10515600" cy="312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Handling categorical features involves converting them</a:t>
            </a:r>
          </a:p>
          <a:p>
            <a:pPr marL="0" indent="0">
              <a:buNone/>
            </a:pPr>
            <a:r>
              <a:rPr lang="en-US" sz="2400" dirty="0"/>
              <a:t>into a numerical format that can be used by machine learning </a:t>
            </a:r>
          </a:p>
          <a:p>
            <a:pPr marL="0" indent="0">
              <a:buNone/>
            </a:pPr>
            <a:r>
              <a:rPr lang="en-US" sz="2400" dirty="0"/>
              <a:t>algorithms. Common techniques include:</a:t>
            </a:r>
          </a:p>
          <a:p>
            <a:r>
              <a:rPr lang="en-US" sz="2400" b="1" dirty="0"/>
              <a:t>Label Encoding</a:t>
            </a:r>
            <a:r>
              <a:rPr lang="en-US" sz="2400" dirty="0"/>
              <a:t>:</a:t>
            </a:r>
          </a:p>
          <a:p>
            <a:pPr lvl="1"/>
            <a:r>
              <a:rPr lang="en-US" sz="2400" dirty="0"/>
              <a:t>Assign a unique integer to each category.</a:t>
            </a:r>
          </a:p>
          <a:p>
            <a:pPr lvl="1"/>
            <a:r>
              <a:rPr lang="en-US" sz="2400" dirty="0"/>
              <a:t> Useful for ordinal features but can introduce unintended ordinal</a:t>
            </a:r>
          </a:p>
          <a:p>
            <a:pPr lvl="1"/>
            <a:r>
              <a:rPr lang="en-US" sz="2400" dirty="0"/>
              <a:t> relationships in nominal features.</a:t>
            </a:r>
          </a:p>
        </p:txBody>
      </p:sp>
    </p:spTree>
    <p:extLst>
      <p:ext uri="{BB962C8B-B14F-4D97-AF65-F5344CB8AC3E}">
        <p14:creationId xmlns:p14="http://schemas.microsoft.com/office/powerpoint/2010/main" val="23714282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Dealing with Categorical Features</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9600" y="1314794"/>
            <a:ext cx="10246203" cy="509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400" b="1" dirty="0"/>
              <a:t>One-Hot Encoding</a:t>
            </a:r>
            <a:r>
              <a:rPr lang="en-US" sz="2400" dirty="0"/>
              <a:t>:</a:t>
            </a:r>
          </a:p>
          <a:p>
            <a:pPr lvl="1"/>
            <a:r>
              <a:rPr lang="en-US" sz="2400" dirty="0"/>
              <a:t>Create a new binary feature for each category. </a:t>
            </a:r>
          </a:p>
          <a:p>
            <a:pPr lvl="1"/>
            <a:r>
              <a:rPr lang="en-US" sz="2400" dirty="0"/>
              <a:t>Helps to avoid ordinal relationships in nominal features </a:t>
            </a:r>
          </a:p>
          <a:p>
            <a:pPr lvl="1"/>
            <a:r>
              <a:rPr lang="en-US" sz="2400" dirty="0"/>
              <a:t>but can increase dimensionality.</a:t>
            </a:r>
          </a:p>
          <a:p>
            <a:r>
              <a:rPr lang="en-US" sz="2400" b="1" dirty="0"/>
              <a:t>Target Encoding</a:t>
            </a:r>
            <a:r>
              <a:rPr lang="en-US" sz="2400" dirty="0"/>
              <a:t>:</a:t>
            </a:r>
          </a:p>
          <a:p>
            <a:pPr lvl="1"/>
            <a:r>
              <a:rPr lang="en-US" sz="2400" dirty="0"/>
              <a:t>Replace categories with the mean of the target variable for each category.</a:t>
            </a:r>
          </a:p>
          <a:p>
            <a:pPr lvl="1"/>
            <a:r>
              <a:rPr lang="en-US" sz="2400" dirty="0"/>
              <a:t> Useful for high-cardinality features.</a:t>
            </a:r>
          </a:p>
          <a:p>
            <a:r>
              <a:rPr lang="en-US" sz="2400" b="1" dirty="0"/>
              <a:t>Frequency Encoding</a:t>
            </a:r>
            <a:r>
              <a:rPr lang="en-US" sz="2400" dirty="0"/>
              <a:t>:</a:t>
            </a:r>
          </a:p>
          <a:p>
            <a:pPr lvl="1"/>
            <a:r>
              <a:rPr lang="en-US" sz="2400" dirty="0"/>
              <a:t>Replace categories with the frequency of each category. Helps to handle </a:t>
            </a:r>
          </a:p>
          <a:p>
            <a:pPr marL="457200" lvl="1" indent="0">
              <a:buNone/>
            </a:pPr>
            <a:r>
              <a:rPr lang="en-US" sz="2400" dirty="0"/>
              <a:t>high-cardinality features and captures information about category frequency.</a:t>
            </a:r>
          </a:p>
          <a:p>
            <a:pPr marL="0" lvl="0" indent="0" eaLnBrk="0" fontAlgn="base" hangingPunct="0">
              <a:spcBef>
                <a:spcPct val="0"/>
              </a:spcBef>
              <a:spcAft>
                <a:spcPct val="0"/>
              </a:spcAft>
              <a:buNone/>
            </a:pP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4077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What is Feature Scaling?</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50965" y="1953399"/>
            <a:ext cx="1003445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FontTx/>
              <a:buChar char="•"/>
            </a:pPr>
            <a:r>
              <a:rPr lang="en-US" sz="2400" dirty="0"/>
              <a:t>Feature scaling is a preprocessing technique that transforms feature values to a similar scale, ensuring all features contribute equally to the model.</a:t>
            </a:r>
          </a:p>
          <a:p>
            <a:pPr marL="0" lvl="0" indent="0" eaLnBrk="0" fontAlgn="base" hangingPunct="0">
              <a:spcBef>
                <a:spcPct val="0"/>
              </a:spcBef>
              <a:spcAft>
                <a:spcPct val="0"/>
              </a:spcAft>
              <a:buFontTx/>
              <a:buChar char="•"/>
            </a:pPr>
            <a:r>
              <a:rPr lang="en-US" sz="2400" dirty="0"/>
              <a:t> It’s essential for datasets with features of varying ranges, units, or magnitudes. </a:t>
            </a:r>
          </a:p>
          <a:p>
            <a:pPr marL="0" lvl="0" indent="0" eaLnBrk="0" fontAlgn="base" hangingPunct="0">
              <a:spcBef>
                <a:spcPct val="0"/>
              </a:spcBef>
              <a:spcAft>
                <a:spcPct val="0"/>
              </a:spcAft>
              <a:buFontTx/>
              <a:buChar char="•"/>
            </a:pPr>
            <a:endParaRPr lang="en-US" sz="2400" dirty="0"/>
          </a:p>
          <a:p>
            <a:pPr marL="0" lvl="0" indent="0" eaLnBrk="0" fontAlgn="base" hangingPunct="0">
              <a:spcBef>
                <a:spcPct val="0"/>
              </a:spcBef>
              <a:spcAft>
                <a:spcPct val="0"/>
              </a:spcAft>
              <a:buFontTx/>
              <a:buChar char="•"/>
            </a:pPr>
            <a:r>
              <a:rPr lang="en-US" sz="2400" dirty="0"/>
              <a:t>Common techniques include standardization, normalization, and min-max scaling.</a:t>
            </a:r>
          </a:p>
          <a:p>
            <a:pPr marL="0" lvl="0" indent="0" eaLnBrk="0" fontAlgn="base" hangingPunct="0">
              <a:spcBef>
                <a:spcPct val="0"/>
              </a:spcBef>
              <a:spcAft>
                <a:spcPct val="0"/>
              </a:spcAft>
              <a:buFontTx/>
              <a:buChar char="•"/>
            </a:pPr>
            <a:r>
              <a:rPr lang="en-US" sz="2400" dirty="0"/>
              <a:t> This process improves model performance, convergence, and prevents bias from features with larger values.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0729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Why Should we Use Feature Scaling?</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1122317" y="1024965"/>
            <a:ext cx="10009984"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lang="en-US" sz="1800" dirty="0"/>
              <a:t>some machine learning algorithms are sensitive to feature scaling, while others are virtually invariant.</a:t>
            </a:r>
          </a:p>
          <a:p>
            <a:pPr marL="0" lvl="0" indent="0" eaLnBrk="0" fontAlgn="base" hangingPunct="0">
              <a:spcBef>
                <a:spcPct val="0"/>
              </a:spcBef>
              <a:spcAft>
                <a:spcPct val="0"/>
              </a:spcAft>
              <a:buNone/>
            </a:pPr>
            <a:r>
              <a:rPr lang="en-US" sz="1800" dirty="0"/>
              <a:t> Let’s explore these in more depth:</a:t>
            </a:r>
          </a:p>
          <a:p>
            <a:pPr eaLnBrk="0" fontAlgn="base" hangingPunct="0">
              <a:spcBef>
                <a:spcPct val="0"/>
              </a:spcBef>
              <a:spcAft>
                <a:spcPct val="0"/>
              </a:spcAft>
              <a:buAutoNum type="arabicPeriod"/>
            </a:pPr>
            <a:r>
              <a:rPr lang="en-US" sz="1800" b="1" dirty="0"/>
              <a:t>Gradient Descent Based Algorithms</a:t>
            </a:r>
          </a:p>
          <a:p>
            <a:pPr marL="0" indent="0" eaLnBrk="0" fontAlgn="base" hangingPunct="0">
              <a:spcBef>
                <a:spcPct val="0"/>
              </a:spcBef>
              <a:spcAft>
                <a:spcPct val="0"/>
              </a:spcAft>
              <a:buNone/>
            </a:pPr>
            <a:endParaRPr lang="en-US" sz="1800" b="1" dirty="0"/>
          </a:p>
          <a:p>
            <a:pPr marL="0" lvl="0" indent="0" eaLnBrk="0" fontAlgn="base" hangingPunct="0">
              <a:spcBef>
                <a:spcPct val="0"/>
              </a:spcBef>
              <a:spcAft>
                <a:spcPct val="0"/>
              </a:spcAft>
              <a:buNone/>
            </a:pPr>
            <a:r>
              <a:rPr lang="en-US" sz="1800" dirty="0"/>
              <a:t>Machine learning algorithms like linear regression, logistic regression, neural network, PCA (principal</a:t>
            </a:r>
          </a:p>
          <a:p>
            <a:pPr marL="0" lvl="0" indent="0" eaLnBrk="0" fontAlgn="base" hangingPunct="0">
              <a:spcBef>
                <a:spcPct val="0"/>
              </a:spcBef>
              <a:spcAft>
                <a:spcPct val="0"/>
              </a:spcAft>
              <a:buNone/>
            </a:pPr>
            <a:r>
              <a:rPr lang="en-US" sz="1800" dirty="0"/>
              <a:t> component analysis), etc., </a:t>
            </a:r>
          </a:p>
          <a:p>
            <a:pPr marL="0" lvl="0" indent="0" eaLnBrk="0" fontAlgn="base" hangingPunct="0">
              <a:spcBef>
                <a:spcPct val="0"/>
              </a:spcBef>
              <a:spcAft>
                <a:spcPct val="0"/>
              </a:spcAft>
              <a:buNone/>
            </a:pPr>
            <a:r>
              <a:rPr lang="en-US" sz="1800" dirty="0"/>
              <a:t>that use gradient descent as an optimization technique require data to be scaled.</a:t>
            </a:r>
          </a:p>
          <a:p>
            <a:pPr marL="0" lvl="0" indent="0" eaLnBrk="0" fontAlgn="base" hangingPunct="0">
              <a:spcBef>
                <a:spcPct val="0"/>
              </a:spcBef>
              <a:spcAft>
                <a:spcPct val="0"/>
              </a:spcAft>
              <a:buNone/>
            </a:pPr>
            <a:r>
              <a:rPr lang="en-US" sz="1800" dirty="0"/>
              <a:t> Take a look at the formula for gradient descent below:</a:t>
            </a:r>
          </a:p>
          <a:p>
            <a:pPr marL="0" lvl="0"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spcBef>
                <a:spcPct val="0"/>
              </a:spcBef>
              <a:spcAft>
                <a:spcPct val="0"/>
              </a:spcAft>
              <a:buNone/>
            </a:pPr>
            <a:endParaRPr lang="en-US" altLang="en-US" sz="1800" dirty="0">
              <a:latin typeface="Arial" panose="020B0604020202020204" pitchFamily="34" charset="0"/>
            </a:endParaRPr>
          </a:p>
          <a:p>
            <a:pPr marL="0" lvl="0"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spcBef>
                <a:spcPct val="0"/>
              </a:spcBef>
              <a:spcAft>
                <a:spcPct val="0"/>
              </a:spcAft>
              <a:buNone/>
            </a:pPr>
            <a:endParaRPr lang="en-US" altLang="en-US" sz="1800" dirty="0">
              <a:latin typeface="Arial" panose="020B0604020202020204" pitchFamily="34" charset="0"/>
            </a:endParaRPr>
          </a:p>
          <a:p>
            <a:pPr marL="0" lvl="0"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spcBef>
                <a:spcPct val="0"/>
              </a:spcBef>
              <a:spcAft>
                <a:spcPct val="0"/>
              </a:spcAft>
              <a:buNone/>
            </a:pPr>
            <a:r>
              <a:rPr lang="en-US" sz="1800" dirty="0"/>
              <a:t>The presence of feature value X in the formula will affect the step size of the gradient descent.</a:t>
            </a:r>
          </a:p>
          <a:p>
            <a:pPr marL="0" lvl="0" indent="0" eaLnBrk="0" fontAlgn="base" hangingPunct="0">
              <a:spcBef>
                <a:spcPct val="0"/>
              </a:spcBef>
              <a:spcAft>
                <a:spcPct val="0"/>
              </a:spcAft>
              <a:buNone/>
            </a:pPr>
            <a:r>
              <a:rPr lang="en-US" sz="1800" dirty="0"/>
              <a:t> The difference in the ranges of features will cause different step sizes for each feature. </a:t>
            </a:r>
          </a:p>
          <a:p>
            <a:pPr marL="0" lvl="0" indent="0" eaLnBrk="0" fontAlgn="base" hangingPunct="0">
              <a:spcBef>
                <a:spcPct val="0"/>
              </a:spcBef>
              <a:spcAft>
                <a:spcPct val="0"/>
              </a:spcAft>
              <a:buNone/>
            </a:pPr>
            <a:r>
              <a:rPr lang="en-US" sz="1800" dirty="0"/>
              <a:t>To ensure that the gradient descent moves smoothly towards the minima and that the steps for gradient </a:t>
            </a:r>
          </a:p>
          <a:p>
            <a:pPr marL="0" lvl="0" indent="0" eaLnBrk="0" fontAlgn="base" hangingPunct="0">
              <a:spcBef>
                <a:spcPct val="0"/>
              </a:spcBef>
              <a:spcAft>
                <a:spcPct val="0"/>
              </a:spcAft>
              <a:buNone/>
            </a:pPr>
            <a:r>
              <a:rPr lang="en-US" sz="1800" dirty="0"/>
              <a:t>descent are updated at the same rate for all the features,</a:t>
            </a:r>
          </a:p>
          <a:p>
            <a:pPr marL="0" lvl="0" indent="0" eaLnBrk="0" fontAlgn="base" hangingPunct="0">
              <a:spcBef>
                <a:spcPct val="0"/>
              </a:spcBef>
              <a:spcAft>
                <a:spcPct val="0"/>
              </a:spcAft>
              <a:buNone/>
            </a:pPr>
            <a:r>
              <a:rPr lang="en-US" sz="1800" dirty="0"/>
              <a:t> we scale the data before feeding it to the model.</a:t>
            </a:r>
            <a:endParaRPr lang="en-US" altLang="en-US" sz="1800" dirty="0">
              <a:latin typeface="Arial" panose="020B0604020202020204" pitchFamily="34" charset="0"/>
            </a:endParaRPr>
          </a:p>
          <a:p>
            <a:pPr marL="0" lvl="0" indent="0" eaLnBrk="0" fontAlgn="base" hangingPunct="0">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2" name="Picture 4" descr="https://cdn.analyticsvidhya.com/wp-content/uploads/2020/03/gradient-desc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702620"/>
            <a:ext cx="4581525" cy="99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64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and their type</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Rectangle 1"/>
          <p:cNvSpPr>
            <a:spLocks noGrp="1" noChangeArrowheads="1"/>
          </p:cNvSpPr>
          <p:nvPr>
            <p:ph idx="1"/>
          </p:nvPr>
        </p:nvSpPr>
        <p:spPr bwMode="auto">
          <a:xfrm>
            <a:off x="825711" y="3137349"/>
            <a:ext cx="11118557"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2. Distance-Based Algorithms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Distance algorithms like </a:t>
            </a:r>
            <a:r>
              <a:rPr kumimoji="0" lang="en-US" altLang="en-US" sz="1800" b="0" i="0" strike="noStrike" cap="none" normalizeH="0" baseline="0" dirty="0">
                <a:ln>
                  <a:noFill/>
                </a:ln>
                <a:solidFill>
                  <a:srgbClr val="383838"/>
                </a:solidFill>
                <a:effectLst/>
                <a:latin typeface="+mn-lt"/>
              </a:rPr>
              <a:t>KNN</a:t>
            </a:r>
            <a:r>
              <a:rPr kumimoji="0" lang="en-US" altLang="en-US" sz="1800" b="0" i="0" u="none" strike="noStrike" cap="none" normalizeH="0" baseline="0" dirty="0">
                <a:ln>
                  <a:noFill/>
                </a:ln>
                <a:solidFill>
                  <a:srgbClr val="383838"/>
                </a:solidFill>
                <a:effectLst/>
                <a:latin typeface="+mn-lt"/>
              </a:rPr>
              <a:t>, </a:t>
            </a:r>
            <a:r>
              <a:rPr kumimoji="0" lang="en-US" altLang="en-US" sz="1800" b="0" i="0" strike="noStrike" cap="none" normalizeH="0" baseline="0" dirty="0">
                <a:ln>
                  <a:noFill/>
                </a:ln>
                <a:solidFill>
                  <a:srgbClr val="383838"/>
                </a:solidFill>
                <a:effectLst/>
                <a:latin typeface="+mn-lt"/>
              </a:rPr>
              <a:t>K-means clustering</a:t>
            </a:r>
            <a:r>
              <a:rPr kumimoji="0" lang="en-US" altLang="en-US" sz="1800" b="0" i="0" u="none" strike="noStrike" cap="none" normalizeH="0" baseline="0" dirty="0">
                <a:ln>
                  <a:noFill/>
                </a:ln>
                <a:solidFill>
                  <a:srgbClr val="383838"/>
                </a:solidFill>
                <a:effectLst/>
                <a:latin typeface="+mn-lt"/>
              </a:rPr>
              <a:t>, and </a:t>
            </a:r>
            <a:r>
              <a:rPr kumimoji="0" lang="en-US" altLang="en-US" sz="1800" b="0" i="0" strike="noStrike" cap="none" normalizeH="0" baseline="0" dirty="0">
                <a:ln>
                  <a:noFill/>
                </a:ln>
                <a:solidFill>
                  <a:srgbClr val="383838"/>
                </a:solidFill>
                <a:effectLst/>
                <a:latin typeface="+mn-lt"/>
              </a:rPr>
              <a:t>SVM</a:t>
            </a:r>
            <a:r>
              <a:rPr kumimoji="0" lang="en-US" altLang="en-US" sz="1800" b="0" i="0" u="none" strike="noStrike" cap="none" normalizeH="0" baseline="0" dirty="0">
                <a:ln>
                  <a:noFill/>
                </a:ln>
                <a:solidFill>
                  <a:srgbClr val="383838"/>
                </a:solidFill>
                <a:effectLst/>
                <a:latin typeface="+mn-lt"/>
              </a:rPr>
              <a:t>(support vector machines) are most affected by the range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 of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 This is because, behind the scenes, </a:t>
            </a:r>
            <a:r>
              <a:rPr kumimoji="0" lang="en-US" altLang="en-US" sz="1800" b="1" i="0" u="none" strike="noStrike" cap="none" normalizeH="0" baseline="0" dirty="0">
                <a:ln>
                  <a:noFill/>
                </a:ln>
                <a:solidFill>
                  <a:srgbClr val="383838"/>
                </a:solidFill>
                <a:effectLst/>
                <a:latin typeface="+mn-lt"/>
              </a:rPr>
              <a:t>they are using distances between data points to determine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83838"/>
                </a:solidFill>
                <a:effectLst/>
                <a:latin typeface="+mn-lt"/>
              </a:rPr>
              <a:t> their similarity.</a:t>
            </a:r>
            <a:endParaRPr kumimoji="0" lang="en-US" altLang="en-US" sz="18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For example, let’s say we have data containing high school CGPA scores of students (ranging from 0 to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83838"/>
                </a:solidFill>
                <a:effectLst/>
                <a:latin typeface="+mn-lt"/>
              </a:rPr>
              <a:t>and their future incomes (in thousands Rupees):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383838"/>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83838"/>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383838"/>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p:txBody>
      </p:sp>
      <p:pic>
        <p:nvPicPr>
          <p:cNvPr id="11267" name="Picture 3" descr="Feature scaling: Unscaled Kn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97" y="979051"/>
            <a:ext cx="2105025" cy="18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9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95600" y="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Syllabus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9" name="TextBox 8"/>
          <p:cNvSpPr txBox="1"/>
          <p:nvPr/>
        </p:nvSpPr>
        <p:spPr>
          <a:xfrm>
            <a:off x="2026039" y="2058852"/>
            <a:ext cx="8413361" cy="2585323"/>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b="1" dirty="0"/>
              <a:t>UNIT-5   Ensemble &amp; Reinforcement Learning</a:t>
            </a:r>
            <a:endParaRPr lang="en-US" dirty="0"/>
          </a:p>
          <a:p>
            <a:endParaRPr lang="en-GB" dirty="0"/>
          </a:p>
          <a:p>
            <a:r>
              <a:rPr lang="en-IN" b="1" dirty="0"/>
              <a:t>Probabilistic learning</a:t>
            </a:r>
            <a:endParaRPr lang="en-US" dirty="0"/>
          </a:p>
          <a:p>
            <a:r>
              <a:rPr lang="en-IN" dirty="0"/>
              <a:t>:Bayesian Learning, Naive Bayes Classifier, Bayesian belief networks</a:t>
            </a:r>
            <a:endParaRPr lang="en-US" dirty="0"/>
          </a:p>
          <a:p>
            <a:r>
              <a:rPr lang="en-GB" b="1" dirty="0"/>
              <a:t>Ensembles Learning</a:t>
            </a:r>
            <a:endParaRPr lang="en-US" dirty="0"/>
          </a:p>
          <a:p>
            <a:r>
              <a:rPr lang="en-IN" dirty="0"/>
              <a:t>Random Forest, Gradient Boosting, </a:t>
            </a:r>
            <a:r>
              <a:rPr lang="en-IN" dirty="0" err="1"/>
              <a:t>XGBoost</a:t>
            </a:r>
            <a:r>
              <a:rPr lang="en-IN" dirty="0"/>
              <a:t>.</a:t>
            </a:r>
            <a:endParaRPr lang="en-US" dirty="0"/>
          </a:p>
          <a:p>
            <a:r>
              <a:rPr lang="en-GB" b="1" dirty="0"/>
              <a:t>Reinforcement Learning:</a:t>
            </a:r>
            <a:r>
              <a:rPr lang="en-GB" dirty="0"/>
              <a:t> </a:t>
            </a:r>
            <a:endParaRPr lang="en-US" dirty="0"/>
          </a:p>
          <a:p>
            <a:r>
              <a:rPr lang="en-GB" dirty="0"/>
              <a:t>Introduction to reinforcement learning, models of reinforcement learning: Markov decision process,  Q-learning. </a:t>
            </a:r>
            <a:endParaRPr lang="en-US" dirty="0"/>
          </a:p>
        </p:txBody>
      </p:sp>
    </p:spTree>
    <p:extLst>
      <p:ext uri="{BB962C8B-B14F-4D97-AF65-F5344CB8AC3E}">
        <p14:creationId xmlns:p14="http://schemas.microsoft.com/office/powerpoint/2010/main" val="4102961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 and their type</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533400" y="1981200"/>
            <a:ext cx="9042412" cy="1975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800" dirty="0"/>
              <a:t>3. Tree-Based Algorithms</a:t>
            </a:r>
          </a:p>
          <a:p>
            <a:r>
              <a:rPr lang="en-US" sz="1800" dirty="0"/>
              <a:t>Tree-based algorithms, on the other hand, are fairly insensitive to the scale of the features.</a:t>
            </a:r>
          </a:p>
          <a:p>
            <a:r>
              <a:rPr lang="en-US" sz="1800" dirty="0"/>
              <a:t> Think about it, a decision tree only splits a node based on a single feature. </a:t>
            </a:r>
          </a:p>
          <a:p>
            <a:r>
              <a:rPr lang="en-US" sz="1800" dirty="0"/>
              <a:t>The decision tree splits a node on a feature that increases the homogeneity of the node.</a:t>
            </a:r>
          </a:p>
          <a:p>
            <a:r>
              <a:rPr lang="en-US" sz="1800" dirty="0"/>
              <a:t> Other features do not influence this split on a feature.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4165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Feature selection</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7734" y="1785818"/>
            <a:ext cx="11621643" cy="384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r>
              <a:rPr lang="en-US" sz="2400" dirty="0"/>
              <a:t>Feature selection is a process that chooses a subset of features from the original features</a:t>
            </a:r>
          </a:p>
          <a:p>
            <a:pPr marL="0" indent="0" fontAlgn="base">
              <a:buNone/>
            </a:pPr>
            <a:r>
              <a:rPr lang="en-US" sz="2400" dirty="0"/>
              <a:t> so that the</a:t>
            </a:r>
          </a:p>
          <a:p>
            <a:pPr marL="0" indent="0" fontAlgn="base">
              <a:buNone/>
            </a:pPr>
            <a:r>
              <a:rPr lang="en-US" sz="2400" dirty="0"/>
              <a:t> feature space is optimally reduced according to a certain criterion.</a:t>
            </a:r>
          </a:p>
          <a:p>
            <a:pPr fontAlgn="base"/>
            <a:r>
              <a:rPr lang="en-US" sz="2400" dirty="0"/>
              <a:t> Feature selection is a critical step in the feature construction process. </a:t>
            </a:r>
          </a:p>
          <a:p>
            <a:pPr fontAlgn="base"/>
            <a:r>
              <a:rPr lang="en-US" sz="2400" dirty="0"/>
              <a:t>In text categorization problems, some words simply do not appear very often. </a:t>
            </a:r>
          </a:p>
          <a:p>
            <a:pPr fontAlgn="base"/>
            <a:r>
              <a:rPr lang="en-US" sz="2400" dirty="0"/>
              <a:t>Perhaps the word “groovy” appears in exactly one training document, which is positive.</a:t>
            </a:r>
          </a:p>
          <a:p>
            <a:pPr fontAlgn="base"/>
            <a:r>
              <a:rPr lang="en-US" sz="2400" dirty="0"/>
              <a:t>It’s a dangerous endeavor because it’s hard to tell with just one training example if it is</a:t>
            </a:r>
          </a:p>
          <a:p>
            <a:pPr marL="0" indent="0" fontAlgn="base">
              <a:buNone/>
            </a:pPr>
            <a:r>
              <a:rPr lang="en-US" sz="2400" dirty="0"/>
              <a:t>    really correlated with the positive class or is it just noise.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17998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838200" y="1828800"/>
            <a:ext cx="11049000" cy="2973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1800" dirty="0"/>
              <a:t>There are three general classes of feature selection algorithms:</a:t>
            </a:r>
          </a:p>
          <a:p>
            <a:pPr fontAlgn="base"/>
            <a:r>
              <a:rPr lang="en-US" sz="1800" dirty="0"/>
              <a:t> </a:t>
            </a:r>
            <a:r>
              <a:rPr lang="en-US" sz="1800" b="1" dirty="0"/>
              <a:t>Filter methods, wrapper methods and embedded methods</a:t>
            </a:r>
            <a:r>
              <a:rPr lang="en-US" sz="1800" dirty="0"/>
              <a:t>.</a:t>
            </a:r>
          </a:p>
          <a:p>
            <a:pPr fontAlgn="base"/>
            <a:r>
              <a:rPr lang="en-US" sz="1800" dirty="0"/>
              <a:t>The role of feature selection in machine learning is, </a:t>
            </a:r>
          </a:p>
          <a:p>
            <a:pPr marL="0" indent="0" fontAlgn="base">
              <a:buNone/>
            </a:pPr>
            <a:r>
              <a:rPr lang="en-US" sz="1800" dirty="0"/>
              <a:t>1. To reduce the dimensionality of feature space.</a:t>
            </a:r>
          </a:p>
          <a:p>
            <a:pPr marL="0" indent="0" fontAlgn="base">
              <a:buNone/>
            </a:pPr>
            <a:r>
              <a:rPr lang="en-US" sz="1800" dirty="0"/>
              <a:t>2. To speed up a learning algorithm.</a:t>
            </a:r>
          </a:p>
          <a:p>
            <a:pPr marL="0" indent="0" fontAlgn="base">
              <a:buNone/>
            </a:pPr>
            <a:r>
              <a:rPr lang="en-US" sz="1800" dirty="0"/>
              <a:t>3. To improve the predictive accuracy of a classification algorithm.</a:t>
            </a:r>
          </a:p>
          <a:p>
            <a:pPr marL="0" indent="0" fontAlgn="base">
              <a:buNone/>
            </a:pPr>
            <a:r>
              <a:rPr lang="en-US" sz="1800" dirty="0"/>
              <a:t>4. To improve the comprehensibility of the learning results.</a:t>
            </a:r>
          </a:p>
          <a:p>
            <a:pPr fontAlgn="base"/>
            <a:endParaRPr lang="en-U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itle 1"/>
          <p:cNvSpPr txBox="1">
            <a:spLocks/>
          </p:cNvSpPr>
          <p:nvPr/>
        </p:nvSpPr>
        <p:spPr>
          <a:xfrm>
            <a:off x="3048000" y="3048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Feature selection</a:t>
            </a:r>
          </a:p>
        </p:txBody>
      </p:sp>
    </p:spTree>
    <p:extLst>
      <p:ext uri="{BB962C8B-B14F-4D97-AF65-F5344CB8AC3E}">
        <p14:creationId xmlns:p14="http://schemas.microsoft.com/office/powerpoint/2010/main" val="90457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30734"/>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b="1" dirty="0"/>
              <a:t>Features Selection Algorithms are as follows: </a:t>
            </a:r>
            <a:endParaRPr lang="en-US" dirty="0"/>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9600" y="1573327"/>
            <a:ext cx="11600612" cy="457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r>
              <a:rPr lang="en-US" sz="1800" b="1" u="sng" dirty="0"/>
              <a:t>1</a:t>
            </a:r>
            <a:r>
              <a:rPr lang="en-US" sz="1800" dirty="0"/>
              <a:t>. </a:t>
            </a:r>
            <a:r>
              <a:rPr lang="en-US" sz="1800" b="1" u="sng" dirty="0"/>
              <a:t>Instance based approaches:</a:t>
            </a:r>
            <a:r>
              <a:rPr lang="en-US" sz="1800" dirty="0"/>
              <a:t> There is no explicit procedure for feature subset generation.</a:t>
            </a:r>
          </a:p>
          <a:p>
            <a:pPr marL="0" indent="0" fontAlgn="base">
              <a:buNone/>
            </a:pPr>
            <a:r>
              <a:rPr lang="en-US" sz="1800" dirty="0"/>
              <a:t> Many small data samples are sampled from the data. Features are weighted according to their roles in </a:t>
            </a:r>
          </a:p>
          <a:p>
            <a:pPr marL="0" indent="0" fontAlgn="base">
              <a:buNone/>
            </a:pPr>
            <a:r>
              <a:rPr lang="en-US" sz="1800" dirty="0"/>
              <a:t>differentiating instances of different classes for a data sample. Features with higher weights can be selected. </a:t>
            </a:r>
          </a:p>
          <a:p>
            <a:pPr fontAlgn="base"/>
            <a:r>
              <a:rPr lang="en-US" sz="1800" b="1" u="sng" dirty="0"/>
              <a:t>2. Nondeterministic approaches: </a:t>
            </a:r>
            <a:r>
              <a:rPr lang="en-US" sz="1800" dirty="0"/>
              <a:t>Genetic algorithms and simulated annealing are also used in feature selection.</a:t>
            </a:r>
          </a:p>
          <a:p>
            <a:pPr fontAlgn="base"/>
            <a:r>
              <a:rPr lang="en-US" sz="1800" b="1" u="sng" dirty="0"/>
              <a:t>3. Exhaustive complete approaches: </a:t>
            </a:r>
            <a:r>
              <a:rPr lang="en-US" sz="1800" dirty="0"/>
              <a:t>Branch and Bound evaluates estimated accuracy and ABB checks an </a:t>
            </a:r>
          </a:p>
          <a:p>
            <a:pPr marL="0" indent="0" fontAlgn="base">
              <a:buNone/>
            </a:pPr>
            <a:r>
              <a:rPr lang="en-US" sz="1800" dirty="0"/>
              <a:t>inconsistency measure that is monotonic. Both start with a full feature set until the preset bound cannot be maintained.</a:t>
            </a:r>
          </a:p>
          <a:p>
            <a:pPr marL="0" indent="0" fontAlgn="base">
              <a:buNone/>
            </a:pPr>
            <a:r>
              <a:rPr lang="en-US" sz="1800" dirty="0"/>
              <a:t>While building a machine learning model for real-life dataset, we come across a lot of features in the dataset </a:t>
            </a:r>
          </a:p>
          <a:p>
            <a:pPr marL="0" indent="0" fontAlgn="base">
              <a:buNone/>
            </a:pPr>
            <a:r>
              <a:rPr lang="en-US" sz="1800" dirty="0"/>
              <a:t>and not all these features are important every time. Adding unnecessary features while training the model leads</a:t>
            </a:r>
          </a:p>
          <a:p>
            <a:pPr marL="0" indent="0" fontAlgn="base">
              <a:buNone/>
            </a:pPr>
            <a:r>
              <a:rPr lang="en-US" sz="1800" dirty="0"/>
              <a:t> us to reduce the overall accuracy of the model, increase the complexity of the model and decrease the generalization </a:t>
            </a:r>
          </a:p>
          <a:p>
            <a:pPr marL="0" indent="0" fontAlgn="base">
              <a:buNone/>
            </a:pPr>
            <a:r>
              <a:rPr lang="en-US" sz="1800" dirty="0"/>
              <a:t>capability of the model and makes the model biased. Even the saying “Sometimes less is better” goes as well for the </a:t>
            </a:r>
          </a:p>
          <a:p>
            <a:pPr marL="0" indent="0" fontAlgn="base">
              <a:buNone/>
            </a:pPr>
            <a:r>
              <a:rPr lang="en-US" sz="1800" dirty="0"/>
              <a:t>machine learning model. Hence, </a:t>
            </a:r>
            <a:r>
              <a:rPr lang="en-US" sz="1800" b="1" dirty="0"/>
              <a:t>feature selection</a:t>
            </a:r>
            <a:r>
              <a:rPr lang="en-US" sz="1800" dirty="0"/>
              <a:t> is one of the important steps while building a machine learning model. </a:t>
            </a:r>
          </a:p>
          <a:p>
            <a:pPr marL="0" indent="0" fontAlgn="base">
              <a:buNone/>
            </a:pPr>
            <a:r>
              <a:rPr lang="en-US" sz="1800" dirty="0"/>
              <a:t>Its goal is to find the best possible set of features for building a machine learning model.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171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GB" b="1" dirty="0"/>
              <a:t>Feature Extraction</a:t>
            </a:r>
            <a:endParaRPr lang="en-US" dirty="0"/>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381000" y="1567935"/>
            <a:ext cx="1094440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dirty="0"/>
              <a:t>Feature extraction is the process of identifying and selecting the most important</a:t>
            </a:r>
          </a:p>
          <a:p>
            <a:pPr marL="0" indent="0" eaLnBrk="0" fontAlgn="base" hangingPunct="0">
              <a:spcBef>
                <a:spcPct val="0"/>
              </a:spcBef>
              <a:spcAft>
                <a:spcPct val="0"/>
              </a:spcAft>
              <a:buNone/>
            </a:pPr>
            <a:r>
              <a:rPr lang="en-US" sz="2400" dirty="0"/>
              <a:t> information or characteristics from a data set.</a:t>
            </a:r>
          </a:p>
          <a:p>
            <a:pPr marL="0" indent="0" eaLnBrk="0" fontAlgn="base" hangingPunct="0">
              <a:spcBef>
                <a:spcPct val="0"/>
              </a:spcBef>
              <a:spcAft>
                <a:spcPct val="0"/>
              </a:spcAft>
              <a:buNone/>
            </a:pPr>
            <a:endParaRPr lang="en-US" sz="2400" dirty="0"/>
          </a:p>
          <a:p>
            <a:pPr eaLnBrk="0" fontAlgn="base" hangingPunct="0">
              <a:spcBef>
                <a:spcPct val="0"/>
              </a:spcBef>
              <a:spcAft>
                <a:spcPct val="0"/>
              </a:spcAft>
            </a:pPr>
            <a:r>
              <a:rPr lang="en-US" sz="2400" dirty="0"/>
              <a:t> It’s like distilling the essential elements, helping to simplify and highlight the </a:t>
            </a:r>
          </a:p>
          <a:p>
            <a:pPr marL="0" indent="0" eaLnBrk="0" fontAlgn="base" hangingPunct="0">
              <a:spcBef>
                <a:spcPct val="0"/>
              </a:spcBef>
              <a:spcAft>
                <a:spcPct val="0"/>
              </a:spcAft>
              <a:buNone/>
            </a:pPr>
            <a:r>
              <a:rPr lang="en-US" sz="2400" dirty="0"/>
              <a:t>key aspects while filtering out less significant details.</a:t>
            </a:r>
          </a:p>
          <a:p>
            <a:pPr marL="0" indent="0" eaLnBrk="0" fontAlgn="base" hangingPunct="0">
              <a:spcBef>
                <a:spcPct val="0"/>
              </a:spcBef>
              <a:spcAft>
                <a:spcPct val="0"/>
              </a:spcAft>
              <a:buNone/>
            </a:pPr>
            <a:endParaRPr lang="en-US" sz="2400" dirty="0"/>
          </a:p>
          <a:p>
            <a:pPr eaLnBrk="0" fontAlgn="base" hangingPunct="0">
              <a:spcBef>
                <a:spcPct val="0"/>
              </a:spcBef>
              <a:spcAft>
                <a:spcPct val="0"/>
              </a:spcAft>
            </a:pPr>
            <a:r>
              <a:rPr lang="en-US" sz="2400" dirty="0"/>
              <a:t> It’s a way of focusing on what truly matters in the data.</a:t>
            </a:r>
          </a:p>
          <a:p>
            <a:pPr eaLnBrk="0" fontAlgn="base" hangingPunct="0">
              <a:spcBef>
                <a:spcPct val="0"/>
              </a:spcBef>
              <a:spcAft>
                <a:spcPct val="0"/>
              </a:spcAft>
            </a:pPr>
            <a:r>
              <a:rPr lang="en-US" sz="2400" dirty="0"/>
              <a:t>Feature extraction is important because it makes complicated information simpler.</a:t>
            </a:r>
          </a:p>
          <a:p>
            <a:pPr eaLnBrk="0" fontAlgn="base" hangingPunct="0">
              <a:spcBef>
                <a:spcPct val="0"/>
              </a:spcBef>
              <a:spcAft>
                <a:spcPct val="0"/>
              </a:spcAft>
            </a:pPr>
            <a:endParaRPr lang="en-US" sz="2400" dirty="0"/>
          </a:p>
          <a:p>
            <a:pPr eaLnBrk="0" fontAlgn="base" hangingPunct="0">
              <a:spcBef>
                <a:spcPct val="0"/>
              </a:spcBef>
              <a:spcAft>
                <a:spcPct val="0"/>
              </a:spcAft>
            </a:pPr>
            <a:r>
              <a:rPr lang="en-US" sz="2400" dirty="0"/>
              <a:t> In things like computer learning, it helps find the most crucial patterns or details, </a:t>
            </a:r>
          </a:p>
          <a:p>
            <a:pPr marL="0" indent="0" eaLnBrk="0" fontAlgn="base" hangingPunct="0">
              <a:spcBef>
                <a:spcPct val="0"/>
              </a:spcBef>
              <a:spcAft>
                <a:spcPct val="0"/>
              </a:spcAft>
              <a:buNone/>
            </a:pPr>
            <a:r>
              <a:rPr lang="en-US" sz="2400" dirty="0"/>
              <a:t>making computers better at predicting or deciding things by focusing on what matters </a:t>
            </a:r>
          </a:p>
          <a:p>
            <a:pPr marL="0" indent="0" eaLnBrk="0" fontAlgn="base" hangingPunct="0">
              <a:spcBef>
                <a:spcPct val="0"/>
              </a:spcBef>
              <a:spcAft>
                <a:spcPct val="0"/>
              </a:spcAft>
              <a:buNone/>
            </a:pPr>
            <a:r>
              <a:rPr lang="en-US" sz="2400" dirty="0"/>
              <a:t>in the data.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208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Principal Component Analysis(PCA)</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609600" y="1447800"/>
            <a:ext cx="11341246" cy="6629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r>
              <a:rPr lang="en-US" sz="1800" u="sng" dirty="0"/>
              <a:t>Principal Component Analysis </a:t>
            </a:r>
            <a:r>
              <a:rPr lang="en-US" sz="1800" dirty="0"/>
              <a:t>(PCA) technique was introduced by the mathematician </a:t>
            </a:r>
            <a:r>
              <a:rPr lang="en-US" sz="1800" b="1" dirty="0"/>
              <a:t>Karl Pearson</a:t>
            </a:r>
            <a:r>
              <a:rPr lang="en-US" sz="1800" dirty="0"/>
              <a:t> in 1901</a:t>
            </a:r>
            <a:r>
              <a:rPr lang="en-US" sz="1800" b="1" dirty="0"/>
              <a:t>.</a:t>
            </a:r>
            <a:r>
              <a:rPr lang="en-US" sz="1800" dirty="0"/>
              <a:t> </a:t>
            </a:r>
          </a:p>
          <a:p>
            <a:pPr fontAlgn="base"/>
            <a:r>
              <a:rPr lang="en-US" sz="1800" dirty="0"/>
              <a:t>It works on the condition that while the data in a higher dimensional space is mapped to data in a</a:t>
            </a:r>
          </a:p>
          <a:p>
            <a:pPr marL="0" indent="0" fontAlgn="base">
              <a:buNone/>
            </a:pPr>
            <a:r>
              <a:rPr lang="en-US" sz="1800" dirty="0"/>
              <a:t> lower dimension space, the variance of the data in the lower dimensional space should be maximum. </a:t>
            </a:r>
          </a:p>
          <a:p>
            <a:pPr fontAlgn="base"/>
            <a:r>
              <a:rPr lang="en-US" sz="1800" b="1" dirty="0"/>
              <a:t>Principal Component Analysis (PCA) </a:t>
            </a:r>
            <a:r>
              <a:rPr lang="en-US" sz="1800" dirty="0"/>
              <a:t>is a statistical procedure that uses an orthogonal transformation that</a:t>
            </a:r>
          </a:p>
          <a:p>
            <a:pPr marL="0" indent="0" fontAlgn="base">
              <a:buNone/>
            </a:pPr>
            <a:r>
              <a:rPr lang="en-US" sz="1800" dirty="0"/>
              <a:t> converts a set of correlated variables to a set of uncorrelated </a:t>
            </a:r>
            <a:r>
              <a:rPr lang="en-US" sz="1800" dirty="0" err="1"/>
              <a:t>variables.PCA</a:t>
            </a:r>
            <a:r>
              <a:rPr lang="en-US" sz="1800" dirty="0"/>
              <a:t> is the most widely used tool in exploratory </a:t>
            </a:r>
          </a:p>
          <a:p>
            <a:pPr marL="0" indent="0" fontAlgn="base">
              <a:buNone/>
            </a:pPr>
            <a:r>
              <a:rPr lang="en-US" sz="1800" dirty="0"/>
              <a:t>data analysis and in machine learning for predictive models. Moreover, </a:t>
            </a:r>
          </a:p>
          <a:p>
            <a:pPr fontAlgn="base"/>
            <a:r>
              <a:rPr lang="en-US" sz="1800" dirty="0"/>
              <a:t>Principal Component Analysis (PCA) is an </a:t>
            </a:r>
            <a:r>
              <a:rPr lang="en-US" sz="1800" u="sng" dirty="0"/>
              <a:t>unsupervised learning</a:t>
            </a:r>
            <a:r>
              <a:rPr lang="en-US" sz="1800" dirty="0"/>
              <a:t> algorithm technique used to examine the </a:t>
            </a:r>
          </a:p>
          <a:p>
            <a:pPr marL="0" indent="0" fontAlgn="base">
              <a:buNone/>
            </a:pPr>
            <a:r>
              <a:rPr lang="en-US" sz="1800" dirty="0"/>
              <a:t>interrelations among a set of variables. It is also known as a general factor analysis where regression determines a</a:t>
            </a:r>
          </a:p>
          <a:p>
            <a:pPr marL="0" indent="0" fontAlgn="base">
              <a:buNone/>
            </a:pPr>
            <a:r>
              <a:rPr lang="en-US" sz="1800" dirty="0"/>
              <a:t> line of best fit. </a:t>
            </a:r>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Principal Component Analysis - Geeksforgeeks"/>
          <p:cNvSpPr>
            <a:spLocks noChangeAspect="1" noChangeArrowheads="1"/>
          </p:cNvSpPr>
          <p:nvPr/>
        </p:nvSpPr>
        <p:spPr bwMode="auto">
          <a:xfrm>
            <a:off x="460375" y="159372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Principal Component Analysis - Geeksforgee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7576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Principal Component Analysis(PCA)</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3" name="Rectangle 2"/>
          <p:cNvSpPr/>
          <p:nvPr/>
        </p:nvSpPr>
        <p:spPr>
          <a:xfrm>
            <a:off x="838200" y="2057400"/>
            <a:ext cx="10363200" cy="2585323"/>
          </a:xfrm>
          <a:prstGeom prst="rect">
            <a:avLst/>
          </a:prstGeom>
        </p:spPr>
        <p:txBody>
          <a:bodyPr wrap="square">
            <a:spAutoFit/>
          </a:bodyPr>
          <a:lstStyle/>
          <a:p>
            <a:pPr fontAlgn="base"/>
            <a:r>
              <a:rPr lang="en-US" dirty="0"/>
              <a:t>The main goal of Principal Component Analysis (PCA) is:</a:t>
            </a:r>
          </a:p>
          <a:p>
            <a:pPr fontAlgn="base"/>
            <a:endParaRPr lang="en-US" dirty="0"/>
          </a:p>
          <a:p>
            <a:pPr fontAlgn="base"/>
            <a:r>
              <a:rPr lang="en-US" dirty="0"/>
              <a:t>- to reduce the dimensionality of a dataset while preserving</a:t>
            </a:r>
          </a:p>
          <a:p>
            <a:pPr fontAlgn="base"/>
            <a:r>
              <a:rPr lang="en-US" dirty="0"/>
              <a:t> the most important patterns or relationships between the variables without any prior knowledge of the target variables. </a:t>
            </a:r>
          </a:p>
          <a:p>
            <a:pPr fontAlgn="base"/>
            <a:endParaRPr lang="en-US" dirty="0"/>
          </a:p>
          <a:p>
            <a:pPr fontAlgn="base"/>
            <a:r>
              <a:rPr lang="en-US" dirty="0"/>
              <a:t>-Principal Component Analysis (PCA) is used to reduce the dimensionality of a data set by finding a new set of variables, smaller than the original set of variables, retaining most of the sample’s information, and useful for the </a:t>
            </a:r>
            <a:r>
              <a:rPr lang="en-US" u="sng" dirty="0"/>
              <a:t>regression and classification</a:t>
            </a:r>
            <a:r>
              <a:rPr lang="en-US" dirty="0"/>
              <a:t> of data.</a:t>
            </a:r>
          </a:p>
        </p:txBody>
      </p:sp>
    </p:spTree>
    <p:extLst>
      <p:ext uri="{BB962C8B-B14F-4D97-AF65-F5344CB8AC3E}">
        <p14:creationId xmlns:p14="http://schemas.microsoft.com/office/powerpoint/2010/main" val="7449659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Principal Component Analysis(PCA)</a:t>
            </a:r>
          </a:p>
        </p:txBody>
      </p:sp>
      <p:pic>
        <p:nvPicPr>
          <p:cNvPr id="8" name="Picture 7"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2" name="Content Placeholder 1"/>
          <p:cNvSpPr>
            <a:spLocks noGrp="1" noChangeArrowheads="1"/>
          </p:cNvSpPr>
          <p:nvPr>
            <p:ph idx="1"/>
          </p:nvPr>
        </p:nvSpPr>
        <p:spPr bwMode="auto">
          <a:xfrm>
            <a:off x="461765" y="2055264"/>
            <a:ext cx="12482520" cy="469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r>
              <a:rPr lang="en-US" sz="2400" dirty="0"/>
              <a:t>Principal Component Analysis (PCA) is a technique for dimensionality reduction that </a:t>
            </a:r>
          </a:p>
          <a:p>
            <a:pPr marL="0" indent="0" fontAlgn="base">
              <a:buNone/>
            </a:pPr>
            <a:r>
              <a:rPr lang="en-US" sz="2400" dirty="0"/>
              <a:t>identifies a set of orthogonal axes, called principal components, that capture the maximum </a:t>
            </a:r>
          </a:p>
          <a:p>
            <a:pPr marL="0" indent="0" fontAlgn="base">
              <a:buNone/>
            </a:pPr>
            <a:r>
              <a:rPr lang="en-US" sz="2400" dirty="0"/>
              <a:t>variance in the data. </a:t>
            </a:r>
          </a:p>
          <a:p>
            <a:pPr fontAlgn="base"/>
            <a:r>
              <a:rPr lang="en-US" sz="2400" dirty="0"/>
              <a:t>The principal components are linear combinations of the original variables in</a:t>
            </a:r>
          </a:p>
          <a:p>
            <a:pPr marL="0" indent="0" fontAlgn="base">
              <a:buNone/>
            </a:pPr>
            <a:r>
              <a:rPr lang="en-US" sz="2400" dirty="0"/>
              <a:t> the dataset and are ordered in decreasing order of importance.</a:t>
            </a:r>
          </a:p>
          <a:p>
            <a:pPr fontAlgn="base"/>
            <a:r>
              <a:rPr lang="en-US" sz="2400" dirty="0"/>
              <a:t> The total variance captured by all the principal components is equal to the total variance in the </a:t>
            </a:r>
          </a:p>
          <a:p>
            <a:pPr marL="0" indent="0" fontAlgn="base">
              <a:buNone/>
            </a:pPr>
            <a:r>
              <a:rPr lang="en-US" sz="2400" dirty="0"/>
              <a:t>original dataset.</a:t>
            </a:r>
          </a:p>
          <a:p>
            <a:pPr fontAlgn="base"/>
            <a:r>
              <a:rPr lang="en-US" sz="2400" dirty="0"/>
              <a:t>The first principal component captures the most variation in the data, but the second</a:t>
            </a:r>
          </a:p>
          <a:p>
            <a:pPr marL="0" indent="0" fontAlgn="base">
              <a:buNone/>
            </a:pPr>
            <a:r>
              <a:rPr lang="en-US" sz="2400" dirty="0"/>
              <a:t> principal component captures the maximum variance that is orthogonal to the first principal</a:t>
            </a:r>
          </a:p>
          <a:p>
            <a:pPr marL="0" indent="0" fontAlgn="base">
              <a:buNone/>
            </a:pPr>
            <a:r>
              <a:rPr lang="en-US" sz="2400" dirty="0"/>
              <a:t> component, and so 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926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fontAlgn="base"/>
            <a:r>
              <a:rPr lang="en-US" sz="2800" dirty="0"/>
              <a:t>Principal Component Analysis can be used for a variety of purposes, including data visualization, feature selection, and data compression.</a:t>
            </a:r>
          </a:p>
          <a:p>
            <a:pPr fontAlgn="base"/>
            <a:endParaRPr lang="en-US" sz="2800" dirty="0"/>
          </a:p>
          <a:p>
            <a:pPr fontAlgn="base"/>
            <a:r>
              <a:rPr lang="en-US" sz="2800" dirty="0"/>
              <a:t> In data visualization, PCA can be used to plot high-dimensional data in two or three dimensions,  making it easier to interpret. In feature selection, PCA can be used to identify the most important variables in a dataset.</a:t>
            </a:r>
          </a:p>
          <a:p>
            <a:pPr fontAlgn="base"/>
            <a:endParaRPr lang="en-US" sz="2800" dirty="0"/>
          </a:p>
          <a:p>
            <a:pPr fontAlgn="base"/>
            <a:r>
              <a:rPr lang="en-US" sz="2800" dirty="0"/>
              <a:t> In data compression, PCA can be used to reduce the size of a dataset without losing important information.</a:t>
            </a:r>
          </a:p>
          <a:p>
            <a:pPr fontAlgn="base"/>
            <a:endParaRPr lang="en-US" sz="2800" dirty="0"/>
          </a:p>
          <a:p>
            <a:pPr fontAlgn="base"/>
            <a:r>
              <a:rPr lang="en-US" sz="2800" dirty="0"/>
              <a:t>In Principal Component Analysis, it is assumed that the information is carried in the variance of the features, that is, the higher the variation in a feature, the more information that features carries.</a:t>
            </a:r>
          </a:p>
          <a:p>
            <a:endParaRPr lang="en-US" b="1" dirty="0"/>
          </a:p>
        </p:txBody>
      </p:sp>
      <p:pic>
        <p:nvPicPr>
          <p:cNvPr id="7" name="Picture 6"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8" name="Title 1"/>
          <p:cNvSpPr txBox="1">
            <a:spLocks/>
          </p:cNvSpPr>
          <p:nvPr/>
        </p:nvSpPr>
        <p:spPr>
          <a:xfrm>
            <a:off x="2895600" y="152400"/>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pPr fontAlgn="base"/>
            <a:r>
              <a:rPr lang="en-US" b="1" dirty="0"/>
              <a:t>Principal Component Analysis(PCA)</a:t>
            </a:r>
          </a:p>
        </p:txBody>
      </p:sp>
    </p:spTree>
    <p:extLst>
      <p:ext uri="{BB962C8B-B14F-4D97-AF65-F5344CB8AC3E}">
        <p14:creationId xmlns:p14="http://schemas.microsoft.com/office/powerpoint/2010/main" val="6617474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QUIZ</a:t>
            </a:r>
          </a:p>
        </p:txBody>
      </p:sp>
      <p:sp>
        <p:nvSpPr>
          <p:cNvPr id="3" name="TextBox 2">
            <a:extLst>
              <a:ext uri="{FF2B5EF4-FFF2-40B4-BE49-F238E27FC236}">
                <a16:creationId xmlns:a16="http://schemas.microsoft.com/office/drawing/2014/main" id="{E2BBD86E-6F69-5124-90B0-D37C50FC9BD4}"/>
              </a:ext>
            </a:extLst>
          </p:cNvPr>
          <p:cNvSpPr txBox="1"/>
          <p:nvPr/>
        </p:nvSpPr>
        <p:spPr>
          <a:xfrm>
            <a:off x="1101307" y="1374476"/>
            <a:ext cx="10003764" cy="1521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ea typeface="+mn-lt"/>
                <a:cs typeface="+mn-lt"/>
              </a:rPr>
              <a:t>Agents can be grouped into five classes based on their degree of perceived intelligence and </a:t>
            </a:r>
            <a:r>
              <a:rPr lang="en-US" sz="1400" dirty="0" err="1">
                <a:solidFill>
                  <a:srgbClr val="FFFFFF"/>
                </a:solidFill>
                <a:ea typeface="+mn-lt"/>
                <a:cs typeface="+mn-lt"/>
              </a:rPr>
              <a:t>i</a:t>
            </a:r>
            <a:endParaRPr lang="en-US" sz="1400" dirty="0" err="1">
              <a:solidFill>
                <a:srgbClr val="FFFFFF"/>
              </a:solidFill>
              <a:ea typeface="Calibri"/>
              <a:cs typeface="Calibri"/>
            </a:endParaRPr>
          </a:p>
          <a:p>
            <a:pPr marL="342900" indent="-342900" algn="just">
              <a:buFont typeface="Wingdings"/>
              <a:buChar char="Ø"/>
            </a:pPr>
            <a:r>
              <a:rPr lang="en-US" sz="2200" dirty="0">
                <a:ea typeface="+mn-lt"/>
                <a:cs typeface="+mn-lt"/>
              </a:rPr>
              <a:t>Machine learning is a subset of ______ that allows systems to learn from data and improve performance without being explicitly programmed.</a:t>
            </a:r>
          </a:p>
          <a:p>
            <a:pPr algn="just"/>
            <a:r>
              <a:rPr lang="en-US" sz="2200" dirty="0">
                <a:ea typeface="+mn-lt"/>
                <a:cs typeface="+mn-lt"/>
              </a:rPr>
              <a:t>a) Data Science</a:t>
            </a:r>
            <a:endParaRPr lang="en-US">
              <a:ea typeface="Calibri"/>
              <a:cs typeface="Calibri"/>
            </a:endParaRPr>
          </a:p>
          <a:p>
            <a:pPr algn="just"/>
            <a:r>
              <a:rPr lang="en-US" sz="2200" dirty="0">
                <a:ea typeface="+mn-lt"/>
                <a:cs typeface="+mn-lt"/>
              </a:rPr>
              <a:t>b) Artificial Intelligence</a:t>
            </a:r>
            <a:endParaRPr lang="en-US">
              <a:ea typeface="Calibri"/>
              <a:cs typeface="Calibri"/>
            </a:endParaRPr>
          </a:p>
          <a:p>
            <a:pPr algn="just"/>
            <a:r>
              <a:rPr lang="en-US" sz="2200" dirty="0">
                <a:ea typeface="+mn-lt"/>
                <a:cs typeface="+mn-lt"/>
              </a:rPr>
              <a:t>c) Deep Learning</a:t>
            </a:r>
            <a:endParaRPr lang="en-US">
              <a:ea typeface="Calibri"/>
              <a:cs typeface="Calibri"/>
            </a:endParaRPr>
          </a:p>
          <a:p>
            <a:pPr algn="just"/>
            <a:r>
              <a:rPr lang="en-US" sz="2200" dirty="0">
                <a:ea typeface="+mn-lt"/>
                <a:cs typeface="+mn-lt"/>
              </a:rPr>
              <a:t>d) Computer Vision</a:t>
            </a:r>
            <a:endParaRPr lang="en-US">
              <a:ea typeface="Calibri"/>
              <a:cs typeface="Calibri"/>
            </a:endParaRPr>
          </a:p>
          <a:p>
            <a:pPr marL="342900" indent="-342900" algn="just">
              <a:buFont typeface="Wingdings"/>
              <a:buChar char="Ø"/>
            </a:pPr>
            <a:r>
              <a:rPr lang="en-US" sz="2200" dirty="0">
                <a:ea typeface="+mn-lt"/>
                <a:cs typeface="+mn-lt"/>
              </a:rPr>
              <a:t>Which type of machine learning works with labeled data?</a:t>
            </a:r>
            <a:endParaRPr lang="en-US">
              <a:ea typeface="Calibri"/>
              <a:cs typeface="Calibri"/>
            </a:endParaRPr>
          </a:p>
          <a:p>
            <a:pPr algn="just"/>
            <a:r>
              <a:rPr lang="en-US" sz="2200" dirty="0">
                <a:ea typeface="+mn-lt"/>
                <a:cs typeface="+mn-lt"/>
              </a:rPr>
              <a:t>a) Supervised Learning</a:t>
            </a:r>
            <a:endParaRPr lang="en-US">
              <a:ea typeface="Calibri"/>
              <a:cs typeface="Calibri"/>
            </a:endParaRPr>
          </a:p>
          <a:p>
            <a:pPr algn="just"/>
            <a:r>
              <a:rPr lang="en-US" sz="2200" dirty="0">
                <a:ea typeface="+mn-lt"/>
                <a:cs typeface="+mn-lt"/>
              </a:rPr>
              <a:t>b) Unsupervised Learning</a:t>
            </a:r>
            <a:endParaRPr lang="en-US">
              <a:ea typeface="Calibri"/>
              <a:cs typeface="Calibri"/>
            </a:endParaRPr>
          </a:p>
          <a:p>
            <a:pPr algn="just"/>
            <a:r>
              <a:rPr lang="en-US" sz="2200" dirty="0">
                <a:ea typeface="+mn-lt"/>
                <a:cs typeface="+mn-lt"/>
              </a:rPr>
              <a:t>c) Reinforcement Learning</a:t>
            </a:r>
            <a:endParaRPr lang="en-US">
              <a:ea typeface="Calibri"/>
              <a:cs typeface="Calibri"/>
            </a:endParaRPr>
          </a:p>
          <a:p>
            <a:pPr algn="just"/>
            <a:r>
              <a:rPr lang="en-US" sz="2200" dirty="0">
                <a:ea typeface="+mn-lt"/>
                <a:cs typeface="+mn-lt"/>
              </a:rPr>
              <a:t>d) Semi-Supervised Learning</a:t>
            </a:r>
            <a:endParaRPr lang="en-US">
              <a:ea typeface="Calibri"/>
              <a:cs typeface="Calibri"/>
            </a:endParaRPr>
          </a:p>
          <a:p>
            <a:pPr algn="just"/>
            <a:endParaRPr lang="en-US" sz="2200" dirty="0">
              <a:ea typeface="Calibri"/>
              <a:cs typeface="Calibri"/>
            </a:endParaRPr>
          </a:p>
          <a:p>
            <a:pPr algn="just"/>
            <a:endParaRPr lang="en-US" sz="2200" dirty="0">
              <a:ea typeface="Calibri"/>
              <a:cs typeface="Calibri"/>
            </a:endParaRPr>
          </a:p>
          <a:p>
            <a:pPr algn="just"/>
            <a:endParaRPr lang="en-US" sz="2200" dirty="0">
              <a:ea typeface="Calibri"/>
              <a:cs typeface="Calibri"/>
            </a:endParaRPr>
          </a:p>
          <a:p>
            <a:pPr marL="457200" indent="-457200" algn="just">
              <a:buFont typeface="Wingdings"/>
              <a:buChar char="Ø"/>
            </a:pPr>
            <a:endParaRPr lang="en-US" sz="2200" dirty="0">
              <a:ea typeface="+mn-lt"/>
              <a:cs typeface="+mn-lt"/>
            </a:endParaRPr>
          </a:p>
          <a:p>
            <a:pPr algn="just"/>
            <a:endParaRPr lang="en-IN" sz="2200" b="1" dirty="0">
              <a:ea typeface="+mn-lt"/>
              <a:cs typeface="+mn-lt"/>
            </a:endParaRPr>
          </a:p>
          <a:p>
            <a:pPr algn="just"/>
            <a:br>
              <a:rPr lang="en-US" dirty="0"/>
            </a:br>
            <a:endParaRPr lang="en-US"/>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Wingdings"/>
              <a:buChar char="Ø"/>
            </a:pPr>
            <a:endParaRPr lang="en-US" b="1">
              <a:ea typeface="Calibri"/>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spTree>
    <p:extLst>
      <p:ext uri="{BB962C8B-B14F-4D97-AF65-F5344CB8AC3E}">
        <p14:creationId xmlns:p14="http://schemas.microsoft.com/office/powerpoint/2010/main" val="272954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143001"/>
            <a:ext cx="8077200" cy="4525963"/>
          </a:xfrm>
        </p:spPr>
        <p:txBody>
          <a:bodyPr>
            <a:normAutofit/>
          </a:bodyPr>
          <a:lstStyle/>
          <a:p>
            <a:r>
              <a:rPr lang="en-US" sz="2400" dirty="0"/>
              <a:t>Maps and Navigation </a:t>
            </a:r>
          </a:p>
          <a:p>
            <a:r>
              <a:rPr lang="en-US" sz="2400" dirty="0"/>
              <a:t>Computer Vision</a:t>
            </a:r>
          </a:p>
          <a:p>
            <a:r>
              <a:rPr lang="en-US" sz="2400" dirty="0"/>
              <a:t>Facial Detection and Recognition</a:t>
            </a:r>
          </a:p>
          <a:p>
            <a:r>
              <a:rPr lang="en-US" sz="2400" dirty="0"/>
              <a:t>Text Editors or Autocorrect</a:t>
            </a:r>
          </a:p>
          <a:p>
            <a:r>
              <a:rPr lang="en-US" sz="2400" dirty="0"/>
              <a:t>Search and Recommendation Algorithms </a:t>
            </a:r>
          </a:p>
          <a:p>
            <a:r>
              <a:rPr lang="en-US" sz="2400" dirty="0" err="1"/>
              <a:t>Chatbots</a:t>
            </a:r>
            <a:endParaRPr lang="en-US" sz="2400" dirty="0"/>
          </a:p>
          <a:p>
            <a:r>
              <a:rPr lang="en-US" sz="2400" dirty="0"/>
              <a:t>Digital Assistants</a:t>
            </a:r>
          </a:p>
          <a:p>
            <a:r>
              <a:rPr lang="en-US" sz="2400" dirty="0"/>
              <a:t>Social Media</a:t>
            </a:r>
          </a:p>
          <a:p>
            <a:r>
              <a:rPr lang="en-US" sz="2400" dirty="0"/>
              <a:t>E-Payments</a:t>
            </a:r>
          </a:p>
          <a:p>
            <a:r>
              <a:rPr lang="en-US" sz="2400" dirty="0"/>
              <a:t>Digital Advertising</a:t>
            </a:r>
          </a:p>
        </p:txBody>
      </p:sp>
      <p:sp>
        <p:nvSpPr>
          <p:cNvPr id="8" name="Title 1"/>
          <p:cNvSpPr txBox="1">
            <a:spLocks/>
          </p:cNvSpPr>
          <p:nvPr/>
        </p:nvSpPr>
        <p:spPr>
          <a:xfrm>
            <a:off x="2895600" y="-34832"/>
            <a:ext cx="7772400" cy="685799"/>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a:spcBef>
                <a:spcPct val="0"/>
              </a:spcBef>
              <a:buNone/>
              <a:defRPr sz="2800"/>
            </a:lvl1pPr>
          </a:lstStyle>
          <a:p>
            <a:r>
              <a:rPr lang="en-US" dirty="0"/>
              <a:t>Branch Wise Applications</a:t>
            </a:r>
          </a:p>
        </p:txBody>
      </p:sp>
      <p:pic>
        <p:nvPicPr>
          <p:cNvPr id="2" name="Picture 1" descr="A black and red logo&#10;&#10;Description automatically generated">
            <a:extLst>
              <a:ext uri="{FF2B5EF4-FFF2-40B4-BE49-F238E27FC236}">
                <a16:creationId xmlns:a16="http://schemas.microsoft.com/office/drawing/2014/main" id="{E0FE3D31-D8EE-48C8-60A1-49FE37AD37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Tree>
    <p:extLst>
      <p:ext uri="{BB962C8B-B14F-4D97-AF65-F5344CB8AC3E}">
        <p14:creationId xmlns:p14="http://schemas.microsoft.com/office/powerpoint/2010/main" val="1641079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QUIZ</a:t>
            </a:r>
          </a:p>
        </p:txBody>
      </p:sp>
      <p:sp>
        <p:nvSpPr>
          <p:cNvPr id="3" name="TextBox 2">
            <a:extLst>
              <a:ext uri="{FF2B5EF4-FFF2-40B4-BE49-F238E27FC236}">
                <a16:creationId xmlns:a16="http://schemas.microsoft.com/office/drawing/2014/main" id="{E2BBD86E-6F69-5124-90B0-D37C50FC9BD4}"/>
              </a:ext>
            </a:extLst>
          </p:cNvPr>
          <p:cNvSpPr txBox="1"/>
          <p:nvPr/>
        </p:nvSpPr>
        <p:spPr>
          <a:xfrm>
            <a:off x="843875" y="952287"/>
            <a:ext cx="10003764" cy="1499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Ø"/>
            </a:pPr>
            <a:r>
              <a:rPr lang="en-US" sz="2200" dirty="0">
                <a:ea typeface="+mn-lt"/>
                <a:cs typeface="+mn-lt"/>
              </a:rPr>
              <a:t>In unsupervised learning, which of the following tasks groups similar data points together?</a:t>
            </a:r>
            <a:endParaRPr lang="en-US"/>
          </a:p>
          <a:p>
            <a:pPr algn="just"/>
            <a:r>
              <a:rPr lang="en-US" sz="2200" dirty="0">
                <a:ea typeface="+mn-lt"/>
                <a:cs typeface="+mn-lt"/>
              </a:rPr>
              <a:t>a) Classification</a:t>
            </a:r>
          </a:p>
          <a:p>
            <a:pPr algn="just"/>
            <a:r>
              <a:rPr lang="en-US" sz="2200" dirty="0">
                <a:ea typeface="+mn-lt"/>
                <a:cs typeface="+mn-lt"/>
              </a:rPr>
              <a:t>b) Clustering</a:t>
            </a:r>
          </a:p>
          <a:p>
            <a:pPr algn="just"/>
            <a:r>
              <a:rPr lang="en-US" sz="2200" dirty="0">
                <a:ea typeface="+mn-lt"/>
                <a:cs typeface="+mn-lt"/>
              </a:rPr>
              <a:t>c) Regression</a:t>
            </a:r>
          </a:p>
          <a:p>
            <a:pPr algn="just"/>
            <a:r>
              <a:rPr lang="en-US" sz="2200" dirty="0">
                <a:ea typeface="+mn-lt"/>
                <a:cs typeface="+mn-lt"/>
              </a:rPr>
              <a:t>d) Dimensionality Reduction</a:t>
            </a:r>
          </a:p>
          <a:p>
            <a:pPr marL="342900" indent="-342900" algn="just">
              <a:buFont typeface="Wingdings"/>
              <a:buChar char="Ø"/>
            </a:pPr>
            <a:r>
              <a:rPr lang="en-US" sz="2200" dirty="0">
                <a:ea typeface="+mn-lt"/>
                <a:cs typeface="+mn-lt"/>
              </a:rPr>
              <a:t>What is the primary purpose of feature engineering?</a:t>
            </a:r>
          </a:p>
          <a:p>
            <a:pPr algn="just"/>
            <a:r>
              <a:rPr lang="en-US" sz="2200" dirty="0">
                <a:ea typeface="+mn-lt"/>
                <a:cs typeface="+mn-lt"/>
              </a:rPr>
              <a:t>a) To collect more data</a:t>
            </a:r>
          </a:p>
          <a:p>
            <a:pPr algn="just"/>
            <a:r>
              <a:rPr lang="en-US" sz="2200" dirty="0">
                <a:ea typeface="+mn-lt"/>
                <a:cs typeface="+mn-lt"/>
              </a:rPr>
              <a:t>b) To improve model interpretability and performance</a:t>
            </a:r>
          </a:p>
          <a:p>
            <a:pPr algn="just"/>
            <a:r>
              <a:rPr lang="en-US" sz="2200" dirty="0">
                <a:ea typeface="+mn-lt"/>
                <a:cs typeface="+mn-lt"/>
              </a:rPr>
              <a:t>c) To train the machine learning model faster</a:t>
            </a:r>
          </a:p>
          <a:p>
            <a:pPr algn="just"/>
            <a:r>
              <a:rPr lang="en-US" sz="2200" dirty="0">
                <a:ea typeface="+mn-lt"/>
                <a:cs typeface="+mn-lt"/>
              </a:rPr>
              <a:t>d) To reduce the size of the dataset</a:t>
            </a:r>
            <a:endParaRPr lang="en-IN" dirty="0"/>
          </a:p>
          <a:p>
            <a:pPr marL="342900" indent="-342900" algn="just">
              <a:buFont typeface="Wingdings"/>
              <a:buChar char="Ø"/>
            </a:pPr>
            <a:r>
              <a:rPr lang="en-US" sz="2200" dirty="0">
                <a:ea typeface="Calibri"/>
                <a:cs typeface="Calibri"/>
              </a:rPr>
              <a:t>Which of the following is NOT a method to handle missing data?</a:t>
            </a:r>
          </a:p>
          <a:p>
            <a:pPr algn="just"/>
            <a:r>
              <a:rPr lang="en-US" sz="2200" dirty="0">
                <a:ea typeface="Calibri"/>
                <a:cs typeface="Calibri"/>
              </a:rPr>
              <a:t>a) Dropping rows with missing values</a:t>
            </a:r>
          </a:p>
          <a:p>
            <a:pPr algn="just"/>
            <a:r>
              <a:rPr lang="en-US" sz="2200" dirty="0">
                <a:ea typeface="Calibri"/>
                <a:cs typeface="Calibri"/>
              </a:rPr>
              <a:t>b) Filling missing values with mean or median</a:t>
            </a:r>
          </a:p>
          <a:p>
            <a:pPr algn="just"/>
            <a:r>
              <a:rPr lang="en-US" sz="2200" dirty="0">
                <a:ea typeface="Calibri"/>
                <a:cs typeface="Calibri"/>
              </a:rPr>
              <a:t>c) Encoding missing data using one-hot encoding</a:t>
            </a:r>
          </a:p>
          <a:p>
            <a:pPr algn="just"/>
            <a:r>
              <a:rPr lang="en-US" sz="2200" dirty="0">
                <a:ea typeface="Calibri"/>
                <a:cs typeface="Calibri"/>
              </a:rPr>
              <a:t>d) Predicting missing values using other features</a:t>
            </a:r>
            <a:endParaRPr lang="en-US" dirty="0"/>
          </a:p>
          <a:p>
            <a:pPr algn="just"/>
            <a:br>
              <a:rPr lang="en-US" dirty="0"/>
            </a:br>
            <a:endParaRPr lang="en-US"/>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Wingdings"/>
              <a:buChar char="Ø"/>
            </a:pPr>
            <a:endParaRPr lang="en-US" b="1">
              <a:ea typeface="Calibri"/>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spTree>
    <p:extLst>
      <p:ext uri="{BB962C8B-B14F-4D97-AF65-F5344CB8AC3E}">
        <p14:creationId xmlns:p14="http://schemas.microsoft.com/office/powerpoint/2010/main" val="14689855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QUIZ</a:t>
            </a:r>
          </a:p>
        </p:txBody>
      </p:sp>
      <p:sp>
        <p:nvSpPr>
          <p:cNvPr id="3" name="TextBox 2">
            <a:extLst>
              <a:ext uri="{FF2B5EF4-FFF2-40B4-BE49-F238E27FC236}">
                <a16:creationId xmlns:a16="http://schemas.microsoft.com/office/drawing/2014/main" id="{E2BBD86E-6F69-5124-90B0-D37C50FC9BD4}"/>
              </a:ext>
            </a:extLst>
          </p:cNvPr>
          <p:cNvSpPr txBox="1"/>
          <p:nvPr/>
        </p:nvSpPr>
        <p:spPr>
          <a:xfrm>
            <a:off x="1101307" y="1374476"/>
            <a:ext cx="10003764" cy="1336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sz="2200" dirty="0">
                <a:ea typeface="Calibri"/>
                <a:cs typeface="Calibri"/>
              </a:rPr>
              <a:t>What is the main difference between label encoding and one-hot encoding?</a:t>
            </a:r>
            <a:endParaRPr lang="en-US" dirty="0"/>
          </a:p>
          <a:p>
            <a:pPr algn="just"/>
            <a:r>
              <a:rPr lang="en-US" sz="2200" dirty="0">
                <a:ea typeface="Calibri"/>
                <a:cs typeface="Calibri"/>
              </a:rPr>
              <a:t>a) Label encoding works only on numerical data, while one-hot encoding works on categorical data.</a:t>
            </a:r>
          </a:p>
          <a:p>
            <a:pPr algn="just"/>
            <a:r>
              <a:rPr lang="en-US" sz="2200" dirty="0">
                <a:ea typeface="Calibri"/>
                <a:cs typeface="Calibri"/>
              </a:rPr>
              <a:t>b) Label encoding assigns integers to categories, while one-hot encoding creates binary columns for each category.</a:t>
            </a:r>
          </a:p>
          <a:p>
            <a:pPr algn="just"/>
            <a:r>
              <a:rPr lang="en-US" sz="2200" dirty="0">
                <a:ea typeface="Calibri"/>
                <a:cs typeface="Calibri"/>
              </a:rPr>
              <a:t>c) Label encoding is always better than one-hot encoding.</a:t>
            </a:r>
          </a:p>
          <a:p>
            <a:pPr algn="just"/>
            <a:r>
              <a:rPr lang="en-US" sz="2200" dirty="0">
                <a:ea typeface="Calibri"/>
                <a:cs typeface="Calibri"/>
              </a:rPr>
              <a:t>d) One-hot encoding is used only for ordinal data.</a:t>
            </a:r>
          </a:p>
          <a:p>
            <a:pPr marL="342900" indent="-342900" algn="just">
              <a:buFont typeface="Wingdings"/>
              <a:buChar char="Ø"/>
            </a:pPr>
            <a:r>
              <a:rPr lang="en-US" sz="2200" dirty="0">
                <a:ea typeface="Calibri"/>
                <a:cs typeface="Calibri"/>
              </a:rPr>
              <a:t>What does feature scaling aim to achieve?</a:t>
            </a:r>
          </a:p>
          <a:p>
            <a:pPr algn="just"/>
            <a:r>
              <a:rPr lang="en-US" sz="2200" dirty="0">
                <a:ea typeface="Calibri"/>
                <a:cs typeface="Calibri"/>
              </a:rPr>
              <a:t>a) Make features more independent of each other</a:t>
            </a:r>
          </a:p>
          <a:p>
            <a:pPr algn="just"/>
            <a:r>
              <a:rPr lang="en-US" sz="2200" dirty="0">
                <a:ea typeface="Calibri"/>
                <a:cs typeface="Calibri"/>
              </a:rPr>
              <a:t>b) Reduce the size of the dataset</a:t>
            </a:r>
          </a:p>
          <a:p>
            <a:pPr algn="just"/>
            <a:r>
              <a:rPr lang="en-US" sz="2200" dirty="0">
                <a:ea typeface="Calibri"/>
                <a:cs typeface="Calibri"/>
              </a:rPr>
              <a:t>c) Bring features to a comparable scale</a:t>
            </a:r>
          </a:p>
          <a:p>
            <a:pPr algn="just"/>
            <a:r>
              <a:rPr lang="en-US" sz="2200" dirty="0">
                <a:ea typeface="Calibri"/>
                <a:cs typeface="Calibri"/>
              </a:rPr>
              <a:t>d) Improve feature correlation</a:t>
            </a:r>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Wingdings"/>
              <a:buChar char="Ø"/>
            </a:pPr>
            <a:endParaRPr lang="en-US" b="1">
              <a:ea typeface="Calibri"/>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spTree>
    <p:extLst>
      <p:ext uri="{BB962C8B-B14F-4D97-AF65-F5344CB8AC3E}">
        <p14:creationId xmlns:p14="http://schemas.microsoft.com/office/powerpoint/2010/main" val="1960277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QUIZ</a:t>
            </a:r>
          </a:p>
        </p:txBody>
      </p:sp>
      <p:sp>
        <p:nvSpPr>
          <p:cNvPr id="3" name="TextBox 2">
            <a:extLst>
              <a:ext uri="{FF2B5EF4-FFF2-40B4-BE49-F238E27FC236}">
                <a16:creationId xmlns:a16="http://schemas.microsoft.com/office/drawing/2014/main" id="{E2BBD86E-6F69-5124-90B0-D37C50FC9BD4}"/>
              </a:ext>
            </a:extLst>
          </p:cNvPr>
          <p:cNvSpPr txBox="1"/>
          <p:nvPr/>
        </p:nvSpPr>
        <p:spPr>
          <a:xfrm>
            <a:off x="1101307" y="1374476"/>
            <a:ext cx="10003764" cy="129019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ea typeface="+mn-lt"/>
                <a:cs typeface="+mn-lt"/>
              </a:rPr>
              <a:t>Agents can be grouped into five classes based on their degree of perceived intelligence and </a:t>
            </a:r>
            <a:r>
              <a:rPr lang="en-US" sz="1400" dirty="0" err="1">
                <a:solidFill>
                  <a:srgbClr val="FFFFFF"/>
                </a:solidFill>
                <a:ea typeface="+mn-lt"/>
                <a:cs typeface="+mn-lt"/>
              </a:rPr>
              <a:t>i</a:t>
            </a:r>
            <a:endParaRPr lang="en-US" sz="1400" dirty="0" err="1">
              <a:solidFill>
                <a:srgbClr val="FFFFFF"/>
              </a:solidFill>
              <a:cs typeface="Calibri"/>
            </a:endParaRPr>
          </a:p>
          <a:p>
            <a:pPr marL="285750" indent="-285750">
              <a:buFont typeface="Wingdings"/>
              <a:buChar char="Ø"/>
            </a:pPr>
            <a:r>
              <a:rPr lang="en-US" sz="2200" dirty="0">
                <a:ea typeface="Calibri"/>
                <a:cs typeface="Calibri"/>
              </a:rPr>
              <a:t>What is the first step in performing PCA?</a:t>
            </a:r>
          </a:p>
          <a:p>
            <a:pPr algn="just"/>
            <a:r>
              <a:rPr lang="en-US" sz="2200" dirty="0">
                <a:ea typeface="Calibri"/>
                <a:cs typeface="Calibri"/>
              </a:rPr>
              <a:t>a) Calculate the covariance matrix of the data</a:t>
            </a:r>
          </a:p>
          <a:p>
            <a:pPr algn="just"/>
            <a:r>
              <a:rPr lang="en-US" sz="2200" dirty="0">
                <a:ea typeface="Calibri"/>
                <a:cs typeface="Calibri"/>
              </a:rPr>
              <a:t>b) Normalize the data</a:t>
            </a:r>
          </a:p>
          <a:p>
            <a:pPr algn="just"/>
            <a:r>
              <a:rPr lang="en-US" sz="2200" dirty="0">
                <a:ea typeface="Calibri"/>
                <a:cs typeface="Calibri"/>
              </a:rPr>
              <a:t>c) Determine the eigenvectors and eigenvalues</a:t>
            </a:r>
          </a:p>
          <a:p>
            <a:pPr algn="just"/>
            <a:r>
              <a:rPr lang="en-US" sz="2200" dirty="0">
                <a:ea typeface="Calibri"/>
                <a:cs typeface="Calibri"/>
              </a:rPr>
              <a:t>d) Select the top principal components</a:t>
            </a:r>
          </a:p>
          <a:p>
            <a:pPr marL="342900" indent="-342900" algn="just">
              <a:buFont typeface="Wingdings"/>
              <a:buChar char="Ø"/>
            </a:pPr>
            <a:r>
              <a:rPr lang="en-US" sz="2200" dirty="0">
                <a:ea typeface="Calibri"/>
                <a:cs typeface="Calibri"/>
              </a:rPr>
              <a:t>Which of the following is an example of supervised learning?</a:t>
            </a:r>
            <a:endParaRPr lang="en-US" dirty="0">
              <a:ea typeface="Calibri"/>
              <a:cs typeface="Calibri"/>
            </a:endParaRPr>
          </a:p>
          <a:p>
            <a:pPr algn="just"/>
            <a:r>
              <a:rPr lang="en-US" sz="2200" dirty="0">
                <a:ea typeface="Calibri"/>
                <a:cs typeface="Calibri"/>
              </a:rPr>
              <a:t>a) Identifying customer segments in marketing</a:t>
            </a:r>
          </a:p>
          <a:p>
            <a:pPr algn="just"/>
            <a:r>
              <a:rPr lang="en-US" sz="2200" dirty="0">
                <a:ea typeface="Calibri"/>
                <a:cs typeface="Calibri"/>
              </a:rPr>
              <a:t>b) Predicting house prices based on historical data</a:t>
            </a:r>
          </a:p>
          <a:p>
            <a:pPr algn="just"/>
            <a:r>
              <a:rPr lang="en-US" sz="2200" dirty="0">
                <a:ea typeface="Calibri"/>
                <a:cs typeface="Calibri"/>
              </a:rPr>
              <a:t>c) Reducing the number of features in a dataset</a:t>
            </a:r>
          </a:p>
          <a:p>
            <a:pPr algn="just"/>
            <a:r>
              <a:rPr lang="en-US" sz="2200" dirty="0">
                <a:ea typeface="Calibri"/>
                <a:cs typeface="Calibri"/>
              </a:rPr>
              <a:t>d) Finding hidden patterns in unlabeled data</a:t>
            </a:r>
          </a:p>
          <a:p>
            <a:pPr algn="just"/>
            <a:endParaRPr lang="en-US" dirty="0"/>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Wingdings"/>
              <a:buChar char="Ø"/>
            </a:pPr>
            <a:endParaRPr lang="en-US" b="1">
              <a:ea typeface="Calibri"/>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spTree>
    <p:extLst>
      <p:ext uri="{BB962C8B-B14F-4D97-AF65-F5344CB8AC3E}">
        <p14:creationId xmlns:p14="http://schemas.microsoft.com/office/powerpoint/2010/main" val="743816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ASSIGNMENT</a:t>
            </a:r>
          </a:p>
        </p:txBody>
      </p:sp>
      <p:graphicFrame>
        <p:nvGraphicFramePr>
          <p:cNvPr id="5" name="Table 4">
            <a:extLst>
              <a:ext uri="{FF2B5EF4-FFF2-40B4-BE49-F238E27FC236}">
                <a16:creationId xmlns:a16="http://schemas.microsoft.com/office/drawing/2014/main" id="{A0404A0D-E738-9735-BEE2-2F735FE830D0}"/>
              </a:ext>
            </a:extLst>
          </p:cNvPr>
          <p:cNvGraphicFramePr>
            <a:graphicFrameLocks noGrp="1"/>
          </p:cNvGraphicFramePr>
          <p:nvPr>
            <p:extLst>
              <p:ext uri="{D42A27DB-BD31-4B8C-83A1-F6EECF244321}">
                <p14:modId xmlns:p14="http://schemas.microsoft.com/office/powerpoint/2010/main" val="539599412"/>
              </p:ext>
            </p:extLst>
          </p:nvPr>
        </p:nvGraphicFramePr>
        <p:xfrm>
          <a:off x="963283" y="790754"/>
          <a:ext cx="10185434" cy="5910017"/>
        </p:xfrm>
        <a:graphic>
          <a:graphicData uri="http://schemas.openxmlformats.org/drawingml/2006/table">
            <a:tbl>
              <a:tblPr bandRow="1">
                <a:tableStyleId>{5C22544A-7EE6-4342-B048-85BDC9FD1C3A}</a:tableStyleId>
              </a:tblPr>
              <a:tblGrid>
                <a:gridCol w="10185434">
                  <a:extLst>
                    <a:ext uri="{9D8B030D-6E8A-4147-A177-3AD203B41FA5}">
                      <a16:colId xmlns:a16="http://schemas.microsoft.com/office/drawing/2014/main" val="428623723"/>
                    </a:ext>
                  </a:extLst>
                </a:gridCol>
              </a:tblGrid>
              <a:tr h="684054">
                <a:tc>
                  <a:txBody>
                    <a:bodyPr/>
                    <a:lstStyle/>
                    <a:p>
                      <a:pPr marL="342900" lvl="0" indent="-342900" algn="just" rtl="0" fontAlgn="base">
                        <a:buFont typeface="Arial" panose="020B0604020202020204" pitchFamily="34" charset="0"/>
                        <a:buChar char="•"/>
                      </a:pPr>
                      <a:endParaRPr lang="en-US" b="1" i="0" dirty="0">
                        <a:solidFill>
                          <a:srgbClr val="FFFFFF"/>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746"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70083756"/>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746"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632944605"/>
                  </a:ext>
                </a:extLst>
              </a:tr>
              <a:tr h="380031">
                <a:tc>
                  <a:txBody>
                    <a:bodyPr/>
                    <a:lstStyle/>
                    <a:p>
                      <a:pPr marL="0" lvl="0" indent="0" algn="just" rtl="0" fontAlgn="base">
                        <a:buNone/>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930098717"/>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95291145"/>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4289342"/>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199911799"/>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004605950"/>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19792543"/>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812233078"/>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661750125"/>
                  </a:ext>
                </a:extLst>
              </a:tr>
              <a:tr h="380031">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20424424"/>
                  </a:ext>
                </a:extLst>
              </a:tr>
              <a:tr h="532043">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88805714"/>
                  </a:ext>
                </a:extLst>
              </a:tr>
              <a:tr h="425634">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44923065"/>
                  </a:ext>
                </a:extLst>
              </a:tr>
            </a:tbl>
          </a:graphicData>
        </a:graphic>
      </p:graphicFrame>
      <p:sp>
        <p:nvSpPr>
          <p:cNvPr id="7" name="TextBox 6">
            <a:extLst>
              <a:ext uri="{FF2B5EF4-FFF2-40B4-BE49-F238E27FC236}">
                <a16:creationId xmlns:a16="http://schemas.microsoft.com/office/drawing/2014/main" id="{2788D76C-BA0B-6891-5BC2-7A126B2F0D2F}"/>
              </a:ext>
            </a:extLst>
          </p:cNvPr>
          <p:cNvSpPr txBox="1"/>
          <p:nvPr/>
        </p:nvSpPr>
        <p:spPr>
          <a:xfrm>
            <a:off x="965887" y="1398373"/>
            <a:ext cx="10600037"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000" dirty="0"/>
              <a:t>Define machine learning and explain the primary differences between supervised, unsupervised, and reinforcement learning. Provide examples for each.</a:t>
            </a:r>
            <a:endParaRPr lang="en-US" sz="2000" dirty="0">
              <a:ea typeface="Calibri"/>
              <a:cs typeface="Calibri"/>
            </a:endParaRPr>
          </a:p>
          <a:p>
            <a:pPr>
              <a:buFont typeface=""/>
              <a:buChar char="•"/>
            </a:pPr>
            <a:r>
              <a:rPr lang="en-US" sz="2000" dirty="0"/>
              <a:t>Describe a real-world application of supervised learning. How would you structure the dataset for this problem?</a:t>
            </a:r>
            <a:endParaRPr lang="en-US" sz="2000" dirty="0">
              <a:ea typeface="Calibri"/>
              <a:cs typeface="Calibri"/>
            </a:endParaRPr>
          </a:p>
          <a:p>
            <a:pPr>
              <a:buFont typeface=""/>
              <a:buChar char="•"/>
            </a:pPr>
            <a:r>
              <a:rPr lang="en-US" sz="2000" dirty="0"/>
              <a:t>What are the key challenges in using unsupervised learning? Give an example of where it can be effectively applied.</a:t>
            </a:r>
            <a:endParaRPr lang="en-US" sz="2000" dirty="0">
              <a:ea typeface="Calibri"/>
              <a:cs typeface="Calibri"/>
            </a:endParaRPr>
          </a:p>
          <a:p>
            <a:pPr>
              <a:buFont typeface=""/>
              <a:buChar char="•"/>
            </a:pPr>
            <a:r>
              <a:rPr lang="en-US" sz="2000" dirty="0"/>
              <a:t>Explain semi-supervised learning. What type of datasets is this approach best suited for, and why?</a:t>
            </a:r>
            <a:endParaRPr lang="en-US" sz="2000" dirty="0">
              <a:ea typeface="Calibri"/>
              <a:cs typeface="Calibri"/>
            </a:endParaRPr>
          </a:p>
          <a:p>
            <a:pPr>
              <a:buFont typeface="Arial"/>
              <a:buChar char="•"/>
            </a:pPr>
            <a:r>
              <a:rPr lang="en-US" sz="2000" dirty="0">
                <a:ea typeface="+mn-lt"/>
                <a:cs typeface="+mn-lt"/>
              </a:rPr>
              <a:t>What is feature scaling? Compare and contrast standardization and normalization. When would you use each method?</a:t>
            </a:r>
            <a:endParaRPr lang="en-US" sz="2000" dirty="0">
              <a:ea typeface="Calibri"/>
              <a:cs typeface="Calibri"/>
            </a:endParaRPr>
          </a:p>
          <a:p>
            <a:pPr>
              <a:buFont typeface="Arial"/>
              <a:buChar char="•"/>
            </a:pPr>
            <a:r>
              <a:rPr lang="en-US" sz="2000" dirty="0">
                <a:ea typeface="+mn-lt"/>
                <a:cs typeface="+mn-lt"/>
              </a:rPr>
              <a:t>Write a Python code snippet to apply Min-Max scaling to a numerical feature in a dataset using the </a:t>
            </a:r>
            <a:r>
              <a:rPr lang="en-US" sz="2000" dirty="0" err="1">
                <a:latin typeface="Consolas"/>
                <a:ea typeface="Calibri"/>
                <a:cs typeface="Calibri"/>
              </a:rPr>
              <a:t>sklearn</a:t>
            </a:r>
            <a:r>
              <a:rPr lang="en-US" sz="2000" dirty="0">
                <a:ea typeface="+mn-lt"/>
                <a:cs typeface="+mn-lt"/>
              </a:rPr>
              <a:t> library.</a:t>
            </a:r>
            <a:endParaRPr lang="en-US" sz="2000" dirty="0">
              <a:ea typeface="Calibri"/>
              <a:cs typeface="Calibri"/>
            </a:endParaRPr>
          </a:p>
          <a:p>
            <a:pPr>
              <a:buFont typeface="Arial"/>
              <a:buChar char="•"/>
            </a:pPr>
            <a:r>
              <a:rPr lang="en-US" sz="2000" dirty="0">
                <a:ea typeface="+mn-lt"/>
                <a:cs typeface="+mn-lt"/>
              </a:rPr>
              <a:t>What is feature selection, and why is it important? Discuss two methods of feature selection and their advantages.</a:t>
            </a:r>
            <a:endParaRPr lang="en-US" sz="2000" dirty="0">
              <a:ea typeface="Calibri"/>
              <a:cs typeface="Calibri"/>
            </a:endParaRPr>
          </a:p>
          <a:p>
            <a:pPr>
              <a:buFont typeface="Arial"/>
              <a:buChar char="•"/>
            </a:pPr>
            <a:r>
              <a:rPr lang="en-US" sz="2000" dirty="0">
                <a:ea typeface="+mn-lt"/>
                <a:cs typeface="+mn-lt"/>
              </a:rPr>
              <a:t>Explain the process of Principal Component Analysis (PCA) and its applications in dimensionality reduction.</a:t>
            </a:r>
            <a:endParaRPr lang="en-US" sz="2000" dirty="0"/>
          </a:p>
          <a:p>
            <a:pPr>
              <a:buFont typeface=""/>
              <a:buChar char="•"/>
            </a:pPr>
            <a:endParaRPr lang="en-US" dirty="0">
              <a:ea typeface="Calibri"/>
              <a:cs typeface="Calibri"/>
            </a:endParaRPr>
          </a:p>
        </p:txBody>
      </p:sp>
    </p:spTree>
    <p:extLst>
      <p:ext uri="{BB962C8B-B14F-4D97-AF65-F5344CB8AC3E}">
        <p14:creationId xmlns:p14="http://schemas.microsoft.com/office/powerpoint/2010/main" val="15718479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GLOSSARY QUESTIONS</a:t>
            </a:r>
          </a:p>
        </p:txBody>
      </p:sp>
      <p:sp>
        <p:nvSpPr>
          <p:cNvPr id="3" name="TextBox 2">
            <a:extLst>
              <a:ext uri="{FF2B5EF4-FFF2-40B4-BE49-F238E27FC236}">
                <a16:creationId xmlns:a16="http://schemas.microsoft.com/office/drawing/2014/main" id="{E2BBD86E-6F69-5124-90B0-D37C50FC9BD4}"/>
              </a:ext>
            </a:extLst>
          </p:cNvPr>
          <p:cNvSpPr txBox="1"/>
          <p:nvPr/>
        </p:nvSpPr>
        <p:spPr>
          <a:xfrm>
            <a:off x="1101307" y="1374476"/>
            <a:ext cx="10003764" cy="13965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ea typeface="+mn-lt"/>
                <a:cs typeface="+mn-lt"/>
              </a:rPr>
              <a:t>Agents can be grouped into five classes based on their degree of perceived intelligence and </a:t>
            </a:r>
            <a:r>
              <a:rPr lang="en-US" sz="1400" dirty="0" err="1">
                <a:solidFill>
                  <a:srgbClr val="FFFFFF"/>
                </a:solidFill>
                <a:ea typeface="+mn-lt"/>
                <a:cs typeface="+mn-lt"/>
              </a:rPr>
              <a:t>i</a:t>
            </a:r>
            <a:endParaRPr lang="en-US" sz="1400" dirty="0" err="1">
              <a:solidFill>
                <a:srgbClr val="FFFFFF"/>
              </a:solidFill>
              <a:cs typeface="Calibri"/>
            </a:endParaRPr>
          </a:p>
          <a:p>
            <a:pPr>
              <a:lnSpc>
                <a:spcPct val="107000"/>
              </a:lnSpc>
            </a:pPr>
            <a:r>
              <a:rPr lang="en-US" sz="2200" dirty="0">
                <a:ea typeface="+mn-lt"/>
                <a:cs typeface="+mn-lt"/>
              </a:rPr>
              <a:t>Machine Learning is a subset of ______ that allows computers to learn from data without being explicitly programmed.</a:t>
            </a:r>
          </a:p>
          <a:p>
            <a:pPr>
              <a:lnSpc>
                <a:spcPct val="107000"/>
              </a:lnSpc>
              <a:spcAft>
                <a:spcPts val="800"/>
              </a:spcAft>
            </a:pPr>
            <a:r>
              <a:rPr lang="en-US" sz="2200" dirty="0">
                <a:ea typeface="+mn-lt"/>
                <a:cs typeface="+mn-lt"/>
              </a:rPr>
              <a:t>In ______ learning, the model is trained on labeled data with input-output pairs.</a:t>
            </a:r>
          </a:p>
          <a:p>
            <a:pPr>
              <a:lnSpc>
                <a:spcPct val="107000"/>
              </a:lnSpc>
              <a:spcAft>
                <a:spcPts val="800"/>
              </a:spcAft>
            </a:pPr>
            <a:r>
              <a:rPr lang="en-US" sz="2200" dirty="0">
                <a:ea typeface="+mn-lt"/>
                <a:cs typeface="+mn-lt"/>
              </a:rPr>
              <a:t>______ learning involves finding patterns in unlabeled data.</a:t>
            </a:r>
          </a:p>
          <a:p>
            <a:pPr>
              <a:lnSpc>
                <a:spcPct val="107000"/>
              </a:lnSpc>
              <a:spcAft>
                <a:spcPts val="800"/>
              </a:spcAft>
            </a:pPr>
            <a:r>
              <a:rPr lang="en-US" sz="2200" dirty="0">
                <a:ea typeface="+mn-lt"/>
                <a:cs typeface="+mn-lt"/>
              </a:rPr>
              <a:t>______ learning combines a small amount of labeled data with a large amount of unlabeled data.</a:t>
            </a:r>
          </a:p>
          <a:p>
            <a:pPr>
              <a:lnSpc>
                <a:spcPct val="107000"/>
              </a:lnSpc>
              <a:spcAft>
                <a:spcPts val="800"/>
              </a:spcAft>
            </a:pPr>
            <a:r>
              <a:rPr lang="en-US" sz="2200" dirty="0">
                <a:ea typeface="+mn-lt"/>
                <a:cs typeface="+mn-lt"/>
              </a:rPr>
              <a:t>In ______ learning, an agent learns by interacting with the environment and receiving rewards or penalties.</a:t>
            </a:r>
          </a:p>
          <a:p>
            <a:pPr>
              <a:lnSpc>
                <a:spcPct val="107000"/>
              </a:lnSpc>
              <a:spcAft>
                <a:spcPts val="800"/>
              </a:spcAft>
            </a:pPr>
            <a:endParaRPr lang="en-US" dirty="0">
              <a:ea typeface="+mn-lt"/>
              <a:cs typeface="+mn-lt"/>
            </a:endParaRPr>
          </a:p>
          <a:p>
            <a:pPr>
              <a:lnSpc>
                <a:spcPct val="107000"/>
              </a:lnSpc>
              <a:spcAft>
                <a:spcPts val="800"/>
              </a:spcAft>
            </a:pPr>
            <a:r>
              <a:rPr lang="en-US" sz="2200" dirty="0">
                <a:ea typeface="+mn-lt"/>
                <a:cs typeface="+mn-lt"/>
              </a:rPr>
              <a:t>______ features are numerical values, such as age or income.</a:t>
            </a:r>
            <a:endParaRPr lang="en-IN" dirty="0"/>
          </a:p>
          <a:p>
            <a:pPr algn="just"/>
            <a:br>
              <a:rPr lang="en-US" dirty="0"/>
            </a:br>
            <a:endParaRPr lang="en-US"/>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Arial"/>
              <a:buChar char="•"/>
            </a:pPr>
            <a:endParaRPr lang="en-US" b="1">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spTree>
    <p:extLst>
      <p:ext uri="{BB962C8B-B14F-4D97-AF65-F5344CB8AC3E}">
        <p14:creationId xmlns:p14="http://schemas.microsoft.com/office/powerpoint/2010/main" val="40670802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209800" y="1657351"/>
            <a:ext cx="8286750" cy="3394472"/>
          </a:xfrm>
        </p:spPr>
        <p:txBody>
          <a:bodyPr vert="horz" lIns="91440" tIns="45720" rIns="91440" bIns="45720" rtlCol="0" anchor="t">
            <a:normAutofit/>
          </a:bodyPr>
          <a:lstStyle/>
          <a:p>
            <a:pPr marL="0" indent="0" algn="just">
              <a:buNone/>
            </a:pPr>
            <a:endParaRPr lang="en-US" sz="2100"/>
          </a:p>
          <a:p>
            <a:pPr>
              <a:buNone/>
            </a:pPr>
            <a:endParaRPr lang="en-US">
              <a:cs typeface="Calibri"/>
            </a:endParaRPr>
          </a:p>
        </p:txBody>
      </p:sp>
      <p:pic>
        <p:nvPicPr>
          <p:cNvPr id="10" name="Picture 9" descr="A black and red logo&#10;&#10;Description automatically generated">
            <a:extLst>
              <a:ext uri="{FF2B5EF4-FFF2-40B4-BE49-F238E27FC236}">
                <a16:creationId xmlns:a16="http://schemas.microsoft.com/office/drawing/2014/main" id="{04FD6CF7-5E8E-8D96-C47E-5449FCAAE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09800" cy="947268"/>
          </a:xfrm>
          <a:prstGeom prst="rect">
            <a:avLst/>
          </a:prstGeom>
        </p:spPr>
      </p:pic>
      <p:sp>
        <p:nvSpPr>
          <p:cNvPr id="12" name="Title 1">
            <a:extLst>
              <a:ext uri="{FF2B5EF4-FFF2-40B4-BE49-F238E27FC236}">
                <a16:creationId xmlns:a16="http://schemas.microsoft.com/office/drawing/2014/main" id="{F4DB231C-3339-D109-D1C3-13E8594DAFDF}"/>
              </a:ext>
            </a:extLst>
          </p:cNvPr>
          <p:cNvSpPr txBox="1">
            <a:spLocks/>
          </p:cNvSpPr>
          <p:nvPr/>
        </p:nvSpPr>
        <p:spPr>
          <a:xfrm>
            <a:off x="2209800" y="0"/>
            <a:ext cx="9982200" cy="90903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0" scaled="1"/>
            <a:tileRec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ctr" defTabSz="914400" rtl="0" eaLnBrk="1" latinLnBrk="0" hangingPunct="1">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sz="2800" b="1" dirty="0">
                <a:cs typeface="Calibri"/>
              </a:rPr>
              <a:t>GLOSSARY QUESTIONS</a:t>
            </a:r>
          </a:p>
        </p:txBody>
      </p:sp>
      <p:sp>
        <p:nvSpPr>
          <p:cNvPr id="3" name="TextBox 2">
            <a:extLst>
              <a:ext uri="{FF2B5EF4-FFF2-40B4-BE49-F238E27FC236}">
                <a16:creationId xmlns:a16="http://schemas.microsoft.com/office/drawing/2014/main" id="{E2BBD86E-6F69-5124-90B0-D37C50FC9BD4}"/>
              </a:ext>
            </a:extLst>
          </p:cNvPr>
          <p:cNvSpPr txBox="1"/>
          <p:nvPr/>
        </p:nvSpPr>
        <p:spPr>
          <a:xfrm>
            <a:off x="1101307" y="1374476"/>
            <a:ext cx="10061273" cy="101320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FFFFFF"/>
                </a:solidFill>
                <a:ea typeface="+mn-lt"/>
                <a:cs typeface="+mn-lt"/>
              </a:rPr>
              <a:t>Agents can be grouped into five classes based on their degree of perceived intelligence and </a:t>
            </a:r>
            <a:r>
              <a:rPr lang="en-US" sz="1400" dirty="0" err="1">
                <a:solidFill>
                  <a:srgbClr val="FFFFFF"/>
                </a:solidFill>
                <a:ea typeface="+mn-lt"/>
                <a:cs typeface="+mn-lt"/>
              </a:rPr>
              <a:t>i</a:t>
            </a:r>
            <a:endParaRPr lang="en-US" sz="1400" dirty="0" err="1">
              <a:solidFill>
                <a:srgbClr val="FFFFFF"/>
              </a:solidFill>
              <a:cs typeface="Calibri"/>
            </a:endParaRPr>
          </a:p>
          <a:p>
            <a:pPr algn="just"/>
            <a:endParaRPr lang="en-IN" sz="2200" b="1" dirty="0">
              <a:ea typeface="+mn-lt"/>
              <a:cs typeface="+mn-lt"/>
            </a:endParaRPr>
          </a:p>
          <a:p>
            <a:pPr algn="just"/>
            <a:br>
              <a:rPr lang="en-US" dirty="0"/>
            </a:br>
            <a:endParaRPr lang="en-US"/>
          </a:p>
          <a:p>
            <a:pPr>
              <a:spcBef>
                <a:spcPct val="20000"/>
              </a:spcBef>
            </a:pPr>
            <a:endParaRPr lang="en-IN" sz="2200">
              <a:cs typeface="Calibri"/>
            </a:endParaRPr>
          </a:p>
          <a:p>
            <a:pPr algn="just"/>
            <a:endParaRPr lang="en-US">
              <a:cs typeface="Calibri"/>
            </a:endParaRPr>
          </a:p>
          <a:p>
            <a:pPr algn="just"/>
            <a:endParaRPr lang="en-US">
              <a:cs typeface="Calibri"/>
            </a:endParaRPr>
          </a:p>
          <a:p>
            <a:pPr algn="just">
              <a:buFont typeface="Arial"/>
              <a:buChar char="•"/>
            </a:pPr>
            <a:endParaRPr lang="en-US" b="1">
              <a:cs typeface="Calibri"/>
            </a:endParaRPr>
          </a:p>
          <a:p>
            <a:pPr algn="just"/>
            <a:endParaRPr lang="en-US">
              <a:cs typeface="Calibri"/>
            </a:endParaRPr>
          </a:p>
          <a:p>
            <a:pPr lvl="1" algn="just"/>
            <a:br>
              <a:rPr lang="en-US" dirty="0"/>
            </a:br>
            <a:endParaRPr lang="en-US">
              <a:cs typeface="Calibri"/>
            </a:endParaRPr>
          </a:p>
          <a:p>
            <a:pPr algn="just"/>
            <a:endParaRPr lang="en-US">
              <a:cs typeface="Calibri"/>
            </a:endParaRPr>
          </a:p>
          <a:p>
            <a:pPr algn="just"/>
            <a:br>
              <a:rPr lang="en-US" dirty="0"/>
            </a:br>
            <a:endParaRPr lang="en-US"/>
          </a:p>
          <a:p>
            <a:pPr algn="just"/>
            <a:endParaRPr lang="en-US">
              <a:cs typeface="Calibri"/>
            </a:endParaRPr>
          </a:p>
          <a:p>
            <a:pPr algn="just"/>
            <a:endParaRPr lang="en-US" b="1">
              <a:cs typeface="Calibri"/>
            </a:endParaRPr>
          </a:p>
          <a:p>
            <a:pPr algn="just"/>
            <a:endParaRPr lang="en-US">
              <a:cs typeface="Calibri"/>
            </a:endParaRPr>
          </a:p>
          <a:p>
            <a:pPr algn="just"/>
            <a:endParaRPr lang="en-US">
              <a:cs typeface="Calibri"/>
            </a:endParaRPr>
          </a:p>
          <a:p>
            <a:pPr algn="just"/>
            <a:endParaRPr lang="en-US" b="1">
              <a:cs typeface="Calibri"/>
            </a:endParaRPr>
          </a:p>
          <a:p>
            <a:pPr algn="just"/>
            <a:endParaRPr lang="en-US" b="1">
              <a:cs typeface="Calibri"/>
            </a:endParaRPr>
          </a:p>
          <a:p>
            <a:pPr algn="just"/>
            <a:endParaRPr lang="en-US">
              <a:cs typeface="Calibri"/>
            </a:endParaRPr>
          </a:p>
          <a:p>
            <a:pPr algn="just"/>
            <a:endParaRPr lang="en-US" b="1">
              <a:cs typeface="Calibri"/>
            </a:endParaRPr>
          </a:p>
          <a:p>
            <a:pPr algn="just"/>
            <a:br>
              <a:rPr lang="en-US" dirty="0"/>
            </a:br>
            <a:endParaRPr lang="en-US"/>
          </a:p>
          <a:p>
            <a:endParaRPr lang="en-US">
              <a:cs typeface="Calibri"/>
            </a:endParaRPr>
          </a:p>
          <a:p>
            <a:endParaRPr lang="en-US">
              <a:cs typeface="Calibri"/>
            </a:endParaRPr>
          </a:p>
          <a:p>
            <a:endParaRPr lang="en-US" b="1">
              <a:cs typeface="Calibri"/>
            </a:endParaRPr>
          </a:p>
          <a:p>
            <a:endParaRPr lang="en-US" b="1">
              <a:cs typeface="Calibri"/>
            </a:endParaRPr>
          </a:p>
          <a:p>
            <a:endParaRPr lang="en-US">
              <a:cs typeface="Calibri"/>
            </a:endParaRPr>
          </a:p>
          <a:p>
            <a:endParaRPr lang="en-US">
              <a:cs typeface="Calibri"/>
            </a:endParaRPr>
          </a:p>
          <a:p>
            <a:pPr marL="742950" lvl="1" indent="-285750">
              <a:buFont typeface="Arial"/>
              <a:buChar char="•"/>
            </a:pPr>
            <a:endParaRPr lang="en-US">
              <a:cs typeface="Calibri"/>
            </a:endParaRPr>
          </a:p>
          <a:p>
            <a:endParaRPr lang="en-US">
              <a:cs typeface="Calibri"/>
            </a:endParaRPr>
          </a:p>
          <a:p>
            <a:endParaRPr lang="en-US">
              <a:cs typeface="Calibri"/>
            </a:endParaRPr>
          </a:p>
          <a:p>
            <a:br>
              <a:rPr lang="en-US" dirty="0"/>
            </a:br>
            <a:endParaRPr lang="en-US">
              <a:cs typeface="Calibri"/>
            </a:endParaRPr>
          </a:p>
          <a:p>
            <a:pPr algn="just"/>
            <a:endParaRPr lang="en-US" sz="1400">
              <a:solidFill>
                <a:srgbClr val="FFFFFF"/>
              </a:solidFill>
              <a:cs typeface="Calibri"/>
            </a:endParaRPr>
          </a:p>
        </p:txBody>
      </p:sp>
      <p:graphicFrame>
        <p:nvGraphicFramePr>
          <p:cNvPr id="5" name="Table 4">
            <a:extLst>
              <a:ext uri="{FF2B5EF4-FFF2-40B4-BE49-F238E27FC236}">
                <a16:creationId xmlns:a16="http://schemas.microsoft.com/office/drawing/2014/main" id="{A0404A0D-E738-9735-BEE2-2F735FE830D0}"/>
              </a:ext>
            </a:extLst>
          </p:cNvPr>
          <p:cNvGraphicFramePr>
            <a:graphicFrameLocks noGrp="1"/>
          </p:cNvGraphicFramePr>
          <p:nvPr>
            <p:extLst>
              <p:ext uri="{D42A27DB-BD31-4B8C-83A1-F6EECF244321}">
                <p14:modId xmlns:p14="http://schemas.microsoft.com/office/powerpoint/2010/main" val="1069836644"/>
              </p:ext>
            </p:extLst>
          </p:nvPr>
        </p:nvGraphicFramePr>
        <p:xfrm>
          <a:off x="1337094" y="934528"/>
          <a:ext cx="9812898" cy="5792799"/>
        </p:xfrm>
        <a:graphic>
          <a:graphicData uri="http://schemas.openxmlformats.org/drawingml/2006/table">
            <a:tbl>
              <a:tblPr bandRow="1">
                <a:tableStyleId>{5C22544A-7EE6-4342-B048-85BDC9FD1C3A}</a:tableStyleId>
              </a:tblPr>
              <a:tblGrid>
                <a:gridCol w="9812898">
                  <a:extLst>
                    <a:ext uri="{9D8B030D-6E8A-4147-A177-3AD203B41FA5}">
                      <a16:colId xmlns:a16="http://schemas.microsoft.com/office/drawing/2014/main" val="428623723"/>
                    </a:ext>
                  </a:extLst>
                </a:gridCol>
              </a:tblGrid>
              <a:tr h="600127">
                <a:tc>
                  <a:txBody>
                    <a:bodyPr/>
                    <a:lstStyle/>
                    <a:p>
                      <a:pPr marL="342900" lvl="0" indent="-342900" algn="just" rtl="0" fontAlgn="base">
                        <a:buFont typeface="Arial" panose="020B0604020202020204" pitchFamily="34" charset="0"/>
                        <a:buChar char="•"/>
                      </a:pPr>
                      <a:endParaRPr lang="en-US" b="1" i="0" dirty="0">
                        <a:solidFill>
                          <a:srgbClr val="FFFFFF"/>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1746"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670083756"/>
                  </a:ext>
                </a:extLst>
              </a:tr>
              <a:tr h="375080">
                <a:tc>
                  <a:txBody>
                    <a:bodyPr/>
                    <a:lstStyle/>
                    <a:p>
                      <a:pPr marL="285750" marR="0" lvl="0" indent="-285750" algn="l" rtl="0" fontAlgn="base">
                        <a:lnSpc>
                          <a:spcPct val="107000"/>
                        </a:lnSpc>
                        <a:spcBef>
                          <a:spcPts val="0"/>
                        </a:spcBef>
                        <a:spcAft>
                          <a:spcPts val="800"/>
                        </a:spcAft>
                        <a:buClr>
                          <a:srgbClr val="000000"/>
                        </a:buClr>
                        <a:buFont typeface="Wingdings,Sans-Serif" panose="020B0604020202020204" pitchFamily="34" charset="0"/>
                        <a:buChar char="Ø"/>
                      </a:pPr>
                      <a:endParaRPr lang="en-US" sz="2200" b="0" i="0" u="none" strike="noStrike" noProof="0">
                        <a:solidFill>
                          <a:srgbClr val="000000"/>
                        </a:solidFill>
                        <a:effectLst/>
                      </a:endParaRPr>
                    </a:p>
                    <a:p>
                      <a:pPr marL="342900" lvl="0" indent="-342900" algn="just">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1746"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930098717"/>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95291145"/>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54289342"/>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199911799"/>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004605950"/>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19792543"/>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812233078"/>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661750125"/>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20424424"/>
                  </a:ext>
                </a:extLst>
              </a:tr>
              <a:tr h="465097">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588805714"/>
                  </a:ext>
                </a:extLst>
              </a:tr>
              <a:tr h="375080">
                <a:tc>
                  <a:txBody>
                    <a:bodyPr/>
                    <a:lstStyle/>
                    <a:p>
                      <a:pPr marL="342900" lvl="0" indent="-342900" algn="just" rtl="0" fontAlgn="base">
                        <a:buFont typeface="Arial" panose="020B0604020202020204" pitchFamily="34" charset="0"/>
                        <a:buChar char="•"/>
                      </a:pPr>
                      <a:endParaRPr lang="en-US" sz="2200" b="0" i="0" dirty="0">
                        <a:solidFill>
                          <a:srgbClr val="000000"/>
                        </a:solidFill>
                        <a:effectLst/>
                        <a:latin typeface="Calibri"/>
                      </a:endParaRPr>
                    </a:p>
                  </a:txBody>
                  <a:tcPr marL="39148" marR="39148">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44923065"/>
                  </a:ext>
                </a:extLst>
              </a:tr>
            </a:tbl>
          </a:graphicData>
        </a:graphic>
      </p:graphicFrame>
      <p:sp>
        <p:nvSpPr>
          <p:cNvPr id="2" name="TextBox 1">
            <a:extLst>
              <a:ext uri="{FF2B5EF4-FFF2-40B4-BE49-F238E27FC236}">
                <a16:creationId xmlns:a16="http://schemas.microsoft.com/office/drawing/2014/main" id="{5223DDF7-E8B5-3070-B047-C59818ACDF59}"/>
              </a:ext>
            </a:extLst>
          </p:cNvPr>
          <p:cNvSpPr txBox="1"/>
          <p:nvPr/>
        </p:nvSpPr>
        <p:spPr>
          <a:xfrm>
            <a:off x="698157" y="955590"/>
            <a:ext cx="10569145"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cs typeface="Arial"/>
              </a:rPr>
              <a:t>Features that represent categories, like gender or country, are called ______ features.​</a:t>
            </a:r>
            <a:endParaRPr lang="en-US" dirty="0"/>
          </a:p>
          <a:p>
            <a:r>
              <a:rPr lang="en-US" sz="2200" dirty="0">
                <a:cs typeface="Arial"/>
              </a:rPr>
              <a:t>______ features are ordered categories, like education levels or customer ratings.​</a:t>
            </a:r>
            <a:endParaRPr lang="en-US" sz="2200" dirty="0">
              <a:ea typeface="Calibri"/>
              <a:cs typeface="Arial"/>
            </a:endParaRPr>
          </a:p>
          <a:p>
            <a:r>
              <a:rPr lang="en-US" sz="2200" dirty="0">
                <a:cs typeface="Arial"/>
              </a:rPr>
              <a:t>Missing data in a dataset can be handled using methods like ______, ______, or ______.​</a:t>
            </a:r>
            <a:endParaRPr lang="en-US" sz="2200" dirty="0">
              <a:ea typeface="Calibri"/>
              <a:cs typeface="Arial"/>
            </a:endParaRPr>
          </a:p>
          <a:p>
            <a:r>
              <a:rPr lang="en-US" sz="2200" dirty="0">
                <a:cs typeface="Arial"/>
              </a:rPr>
              <a:t>Encoding categories as binary columns, where each column represents a single category, is called ______ encoding.​</a:t>
            </a:r>
            <a:endParaRPr lang="en-US" sz="2200" dirty="0">
              <a:ea typeface="Calibri"/>
              <a:cs typeface="Arial"/>
            </a:endParaRPr>
          </a:p>
          <a:p>
            <a:r>
              <a:rPr lang="en-US" dirty="0">
                <a:cs typeface="Arial"/>
              </a:rPr>
              <a:t>​</a:t>
            </a:r>
            <a:endParaRPr lang="en-US" dirty="0">
              <a:ea typeface="Calibri"/>
              <a:cs typeface="Arial"/>
            </a:endParaRPr>
          </a:p>
          <a:p>
            <a:r>
              <a:rPr lang="en-US" sz="2200" dirty="0">
                <a:cs typeface="Arial"/>
              </a:rPr>
              <a:t>Feature ______ ensures that all features have comparable scales, which improves the performance of many ML models.​</a:t>
            </a:r>
            <a:endParaRPr lang="en-US" sz="2200" dirty="0">
              <a:ea typeface="Calibri"/>
              <a:cs typeface="Arial"/>
            </a:endParaRPr>
          </a:p>
          <a:p>
            <a:r>
              <a:rPr lang="en-US" sz="2200" dirty="0">
                <a:cs typeface="Arial"/>
              </a:rPr>
              <a:t>Rescaling features to a range between 0 and 1 is known as ______.​</a:t>
            </a:r>
            <a:endParaRPr lang="en-US" sz="2200" dirty="0">
              <a:ea typeface="Calibri"/>
              <a:cs typeface="Arial"/>
            </a:endParaRPr>
          </a:p>
          <a:p>
            <a:r>
              <a:rPr lang="en-US" sz="2200" dirty="0">
                <a:cs typeface="Arial"/>
              </a:rPr>
              <a:t>Reducing the number of features while retaining the most relevant ones is called ______.​</a:t>
            </a:r>
            <a:endParaRPr lang="en-US" sz="2200" dirty="0">
              <a:ea typeface="Calibri"/>
              <a:cs typeface="Arial"/>
            </a:endParaRPr>
          </a:p>
          <a:p>
            <a:r>
              <a:rPr lang="en-US" sz="2200" dirty="0">
                <a:cs typeface="Arial"/>
              </a:rPr>
              <a:t>______ is a dimensionality reduction technique that transforms data into uncorrelated components while retaining maximum variance.​</a:t>
            </a:r>
            <a:endParaRPr lang="en-US" sz="2200" dirty="0">
              <a:ea typeface="Calibri"/>
              <a:cs typeface="Arial"/>
            </a:endParaRPr>
          </a:p>
          <a:p>
            <a:r>
              <a:rPr lang="en-US" sz="2200" dirty="0">
                <a:cs typeface="Arial"/>
              </a:rPr>
              <a:t>A high correlation between two features in a dataset can lead to ______, which PCA can help to address.</a:t>
            </a:r>
            <a:endParaRPr lang="en-US" sz="2200" dirty="0">
              <a:ea typeface="Calibri"/>
              <a:cs typeface="Arial"/>
            </a:endParaRPr>
          </a:p>
        </p:txBody>
      </p:sp>
    </p:spTree>
    <p:extLst>
      <p:ext uri="{BB962C8B-B14F-4D97-AF65-F5344CB8AC3E}">
        <p14:creationId xmlns:p14="http://schemas.microsoft.com/office/powerpoint/2010/main" val="4018014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2631</TotalTime>
  <Words>4343</Words>
  <Application>Microsoft Office PowerPoint</Application>
  <PresentationFormat>Widescreen</PresentationFormat>
  <Paragraphs>633</Paragraphs>
  <Slides>95</Slides>
  <Notes>28</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PowerPoint Presentation</vt:lpstr>
      <vt:lpstr>Faculty Introduction</vt:lpstr>
      <vt:lpstr>Evaluation Scheme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Anjali Kumari</cp:lastModifiedBy>
  <cp:revision>266</cp:revision>
  <dcterms:created xsi:type="dcterms:W3CDTF">2006-08-16T00:00:00Z</dcterms:created>
  <dcterms:modified xsi:type="dcterms:W3CDTF">2025-06-30T08:02:50Z</dcterms:modified>
</cp:coreProperties>
</file>